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6"/>
  </p:notesMasterIdLst>
  <p:sldIdLst>
    <p:sldId id="322" r:id="rId2"/>
    <p:sldId id="306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9" r:id="rId19"/>
    <p:sldId id="340" r:id="rId20"/>
    <p:sldId id="341" r:id="rId21"/>
    <p:sldId id="342" r:id="rId22"/>
    <p:sldId id="343" r:id="rId23"/>
    <p:sldId id="344" r:id="rId24"/>
    <p:sldId id="385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67" r:id="rId48"/>
    <p:sldId id="368" r:id="rId49"/>
    <p:sldId id="369" r:id="rId50"/>
    <p:sldId id="370" r:id="rId51"/>
    <p:sldId id="371" r:id="rId52"/>
    <p:sldId id="372" r:id="rId53"/>
    <p:sldId id="373" r:id="rId54"/>
    <p:sldId id="374" r:id="rId55"/>
    <p:sldId id="375" r:id="rId56"/>
    <p:sldId id="376" r:id="rId57"/>
    <p:sldId id="377" r:id="rId58"/>
    <p:sldId id="378" r:id="rId59"/>
    <p:sldId id="379" r:id="rId60"/>
    <p:sldId id="380" r:id="rId61"/>
    <p:sldId id="381" r:id="rId62"/>
    <p:sldId id="382" r:id="rId63"/>
    <p:sldId id="383" r:id="rId64"/>
    <p:sldId id="384" r:id="rId6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9"/>
            <p14:sldId id="340"/>
            <p14:sldId id="341"/>
            <p14:sldId id="342"/>
            <p14:sldId id="343"/>
            <p14:sldId id="344"/>
            <p14:sldId id="385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4FB4FF"/>
    <a:srgbClr val="BAE18F"/>
    <a:srgbClr val="FF3300"/>
    <a:srgbClr val="FF5B5B"/>
    <a:srgbClr val="6699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5" autoAdjust="0"/>
    <p:restoredTop sz="96935" autoAdjust="0"/>
  </p:normalViewPr>
  <p:slideViewPr>
    <p:cSldViewPr>
      <p:cViewPr varScale="1">
        <p:scale>
          <a:sx n="115" d="100"/>
          <a:sy n="115" d="100"/>
        </p:scale>
        <p:origin x="298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52512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chemeClr val="bg1">
                    <a:lumMod val="95000"/>
                    <a:lumOff val="5000"/>
                  </a:schemeClr>
                </a:solidFill>
              </a:rPr>
              <a:pPr/>
              <a:t>1</a:t>
            </a:fld>
            <a:endParaRPr lang="ko-KR" alt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웹 프로그래밍</a:t>
            </a:r>
            <a:endParaRPr lang="ko-KR" alt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style </a:t>
            </a:r>
            <a:r>
              <a:rPr lang="ko-KR" altLang="en-US" dirty="0"/>
              <a:t>속성에 스타일 시트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태그의 </a:t>
            </a:r>
            <a:r>
              <a:rPr lang="en-US" altLang="ko-KR" dirty="0"/>
              <a:t>style </a:t>
            </a:r>
            <a:r>
              <a:rPr lang="ko-KR" altLang="en-US" dirty="0"/>
              <a:t>속성에 </a:t>
            </a:r>
            <a:r>
              <a:rPr lang="en-US" altLang="ko-KR" dirty="0"/>
              <a:t>CSS3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작성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해당 태그에만 스타일 적용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132856"/>
            <a:ext cx="532638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6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514" y="2241736"/>
            <a:ext cx="2434842" cy="29593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4–4 </a:t>
            </a:r>
            <a:r>
              <a:rPr lang="en-US" altLang="ko-KR" dirty="0" smtClean="0"/>
              <a:t>style </a:t>
            </a:r>
            <a:r>
              <a:rPr lang="ko-KR" altLang="en-US" dirty="0"/>
              <a:t>속성에 </a:t>
            </a:r>
            <a:r>
              <a:rPr lang="ko-KR" altLang="en-US" dirty="0" smtClean="0"/>
              <a:t>스타일 시트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4491" y="2122398"/>
            <a:ext cx="5073215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&lt;head&gt;&lt;title&gt;&amp;</a:t>
            </a:r>
            <a:r>
              <a:rPr lang="en-US" altLang="ko-KR" sz="1400" dirty="0" err="1"/>
              <a:t>lt;style&amp;gt</a:t>
            </a:r>
            <a:r>
              <a:rPr lang="en-US" altLang="ko-KR" sz="1400" dirty="0"/>
              <a:t>; </a:t>
            </a:r>
            <a:r>
              <a:rPr lang="ko-KR" altLang="en-US" sz="1400" dirty="0" smtClean="0"/>
              <a:t>속성에 </a:t>
            </a:r>
            <a:r>
              <a:rPr lang="ko-KR" altLang="en-US" sz="1400" dirty="0"/>
              <a:t>스타일 만들기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&lt;style&gt;</a:t>
            </a:r>
          </a:p>
          <a:p>
            <a:r>
              <a:rPr lang="en-US" altLang="ko-KR" sz="1400" b="1" dirty="0"/>
              <a:t>p { </a:t>
            </a:r>
            <a:r>
              <a:rPr lang="en-US" altLang="ko-KR" sz="1400" b="1" dirty="0" smtClean="0"/>
              <a:t>color : red</a:t>
            </a:r>
            <a:r>
              <a:rPr lang="en-US" altLang="ko-KR" sz="1400" b="1" dirty="0"/>
              <a:t>; </a:t>
            </a:r>
            <a:r>
              <a:rPr lang="en-US" altLang="ko-KR" sz="1400" b="1" dirty="0" smtClean="0"/>
              <a:t>font-size : 15px; } </a:t>
            </a:r>
            <a:r>
              <a:rPr lang="en-US" altLang="ko-KR" sz="1400" dirty="0">
                <a:solidFill>
                  <a:srgbClr val="00B050"/>
                </a:solidFill>
              </a:rPr>
              <a:t>/* </a:t>
            </a:r>
            <a:r>
              <a:rPr lang="ko-KR" altLang="en-US" sz="1400" dirty="0">
                <a:solidFill>
                  <a:srgbClr val="00B050"/>
                </a:solidFill>
              </a:rPr>
              <a:t>모든 </a:t>
            </a:r>
            <a:r>
              <a:rPr lang="en-US" altLang="ko-KR" sz="1400" dirty="0">
                <a:solidFill>
                  <a:srgbClr val="00B050"/>
                </a:solidFill>
              </a:rPr>
              <a:t>p </a:t>
            </a:r>
            <a:r>
              <a:rPr lang="ko-KR" altLang="en-US" sz="1400" dirty="0">
                <a:solidFill>
                  <a:srgbClr val="00B050"/>
                </a:solidFill>
              </a:rPr>
              <a:t>태그에 적용 *</a:t>
            </a:r>
            <a:r>
              <a:rPr lang="en-US" altLang="ko-KR" sz="1400" dirty="0">
                <a:solidFill>
                  <a:srgbClr val="00B050"/>
                </a:solidFill>
              </a:rPr>
              <a:t>/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r>
              <a:rPr lang="en-US" altLang="ko-KR" sz="1400" dirty="0"/>
              <a:t>&lt;/style&gt;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손 홍 민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&lt;p&gt;</a:t>
            </a:r>
            <a:r>
              <a:rPr lang="ko-KR" altLang="en-US" sz="1400" dirty="0"/>
              <a:t>오페라를 좋아하고</a:t>
            </a:r>
            <a:r>
              <a:rPr lang="en-US" altLang="ko-KR" sz="1400" b="1" dirty="0"/>
              <a:t>&lt;/p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b="1" dirty="0"/>
              <a:t>&lt;p</a:t>
            </a:r>
            <a:r>
              <a:rPr lang="en-US" altLang="ko-KR" sz="1400" b="1" dirty="0" smtClean="0"/>
              <a:t>&gt;</a:t>
            </a:r>
            <a:r>
              <a:rPr lang="ko-KR" altLang="en-US" sz="1400" dirty="0" err="1" smtClean="0"/>
              <a:t>엘</a:t>
            </a:r>
            <a:r>
              <a:rPr lang="ko-KR" altLang="en-US" sz="1400" dirty="0" err="1"/>
              <a:t>비</a:t>
            </a:r>
            <a:r>
              <a:rPr lang="ko-KR" altLang="en-US" sz="1400" dirty="0" err="1" smtClean="0"/>
              <a:t>스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프레슬리를</a:t>
            </a:r>
            <a:r>
              <a:rPr lang="ko-KR" altLang="en-US" sz="1400" dirty="0" smtClean="0"/>
              <a:t> 좋아하고</a:t>
            </a:r>
            <a:r>
              <a:rPr lang="en-US" altLang="ko-KR" sz="1400" b="1" dirty="0"/>
              <a:t>&lt;/p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 smtClean="0"/>
              <a:t>color:blue</a:t>
            </a:r>
            <a:r>
              <a:rPr lang="en-US" altLang="ko-KR" sz="1400" b="1" dirty="0" smtClean="0"/>
              <a:t>"&gt;</a:t>
            </a:r>
            <a:r>
              <a:rPr lang="ko-KR" altLang="en-US" sz="1400" dirty="0"/>
              <a:t>김치부침개를 좋아하고</a:t>
            </a:r>
            <a:r>
              <a:rPr lang="en-US" altLang="ko-KR" sz="1400" b="1" dirty="0"/>
              <a:t>&lt;/p</a:t>
            </a:r>
            <a:r>
              <a:rPr lang="en-US" altLang="ko-KR" sz="1400" dirty="0"/>
              <a:t>&gt;</a:t>
            </a:r>
          </a:p>
          <a:p>
            <a:r>
              <a:rPr lang="en-US" altLang="ko-KR" sz="1400" b="1" dirty="0"/>
              <a:t>&lt;p style="</a:t>
            </a:r>
            <a:r>
              <a:rPr lang="en-US" altLang="ko-KR" sz="1400" b="1" dirty="0" err="1" smtClean="0"/>
              <a:t>color:magenta</a:t>
            </a:r>
            <a:r>
              <a:rPr lang="en-US" altLang="ko-KR" sz="1400" b="1" dirty="0"/>
              <a:t>; font-size:30px"&gt;</a:t>
            </a:r>
            <a:r>
              <a:rPr lang="ko-KR" altLang="en-US" sz="1400" dirty="0" smtClean="0"/>
              <a:t>축구를</a:t>
            </a:r>
            <a:endParaRPr lang="en-US" altLang="ko-KR" sz="1400" dirty="0" smtClean="0"/>
          </a:p>
          <a:p>
            <a:r>
              <a:rPr lang="ko-KR" altLang="en-US" sz="1400" dirty="0" smtClean="0"/>
              <a:t> </a:t>
            </a:r>
            <a:r>
              <a:rPr lang="ko-KR" altLang="en-US" sz="1400" dirty="0"/>
              <a:t>좋아합니다</a:t>
            </a:r>
            <a:r>
              <a:rPr lang="en-US" altLang="ko-KR" sz="1400" dirty="0"/>
              <a:t>.</a:t>
            </a:r>
            <a:r>
              <a:rPr lang="en-US" altLang="ko-KR" sz="1400" b="1" dirty="0"/>
              <a:t>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자유형 6"/>
          <p:cNvSpPr/>
          <p:nvPr/>
        </p:nvSpPr>
        <p:spPr>
          <a:xfrm flipH="1">
            <a:off x="7070576" y="3294198"/>
            <a:ext cx="853605" cy="373265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60941" y="3047977"/>
            <a:ext cx="7264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red, 15px</a:t>
            </a:r>
            <a:endParaRPr lang="ko-KR" altLang="en-US" sz="1000" dirty="0"/>
          </a:p>
        </p:txBody>
      </p:sp>
      <p:sp>
        <p:nvSpPr>
          <p:cNvPr id="6" name="자유형 5"/>
          <p:cNvSpPr/>
          <p:nvPr/>
        </p:nvSpPr>
        <p:spPr>
          <a:xfrm>
            <a:off x="7305205" y="4098038"/>
            <a:ext cx="683812" cy="155184"/>
          </a:xfrm>
          <a:custGeom>
            <a:avLst/>
            <a:gdLst>
              <a:gd name="connsiteX0" fmla="*/ 0 w 683812"/>
              <a:gd name="connsiteY0" fmla="*/ 127221 h 127221"/>
              <a:gd name="connsiteX1" fmla="*/ 381663 w 683812"/>
              <a:gd name="connsiteY1" fmla="*/ 87465 h 127221"/>
              <a:gd name="connsiteX2" fmla="*/ 683812 w 683812"/>
              <a:gd name="connsiteY2" fmla="*/ 0 h 12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812" h="127221">
                <a:moveTo>
                  <a:pt x="0" y="127221"/>
                </a:moveTo>
                <a:cubicBezTo>
                  <a:pt x="133847" y="117944"/>
                  <a:pt x="267694" y="108668"/>
                  <a:pt x="381663" y="87465"/>
                </a:cubicBezTo>
                <a:cubicBezTo>
                  <a:pt x="495632" y="66262"/>
                  <a:pt x="633454" y="15903"/>
                  <a:pt x="683812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9061" y="3887802"/>
            <a:ext cx="7873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blue, 15px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7881681" y="4253222"/>
            <a:ext cx="10470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magenta, 30px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7488085" y="4376334"/>
            <a:ext cx="400976" cy="294198"/>
          </a:xfrm>
          <a:custGeom>
            <a:avLst/>
            <a:gdLst>
              <a:gd name="connsiteX0" fmla="*/ 0 w 596348"/>
              <a:gd name="connsiteY0" fmla="*/ 294198 h 294198"/>
              <a:gd name="connsiteX1" fmla="*/ 254442 w 596348"/>
              <a:gd name="connsiteY1" fmla="*/ 103367 h 294198"/>
              <a:gd name="connsiteX2" fmla="*/ 596348 w 596348"/>
              <a:gd name="connsiteY2" fmla="*/ 0 h 294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348" h="294198">
                <a:moveTo>
                  <a:pt x="0" y="294198"/>
                </a:moveTo>
                <a:cubicBezTo>
                  <a:pt x="77525" y="223299"/>
                  <a:pt x="155051" y="152400"/>
                  <a:pt x="254442" y="103367"/>
                </a:cubicBezTo>
                <a:cubicBezTo>
                  <a:pt x="353833" y="54334"/>
                  <a:pt x="596348" y="0"/>
                  <a:pt x="596348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7557072" y="3315328"/>
            <a:ext cx="386829" cy="600075"/>
          </a:xfrm>
          <a:custGeom>
            <a:avLst/>
            <a:gdLst>
              <a:gd name="connsiteX0" fmla="*/ 371475 w 386829"/>
              <a:gd name="connsiteY0" fmla="*/ 0 h 600075"/>
              <a:gd name="connsiteX1" fmla="*/ 342900 w 386829"/>
              <a:gd name="connsiteY1" fmla="*/ 457200 h 600075"/>
              <a:gd name="connsiteX2" fmla="*/ 0 w 386829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829" h="600075">
                <a:moveTo>
                  <a:pt x="371475" y="0"/>
                </a:moveTo>
                <a:cubicBezTo>
                  <a:pt x="388144" y="178593"/>
                  <a:pt x="404813" y="357187"/>
                  <a:pt x="342900" y="457200"/>
                </a:cubicBezTo>
                <a:cubicBezTo>
                  <a:pt x="280987" y="557213"/>
                  <a:pt x="140493" y="578644"/>
                  <a:pt x="0" y="60007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64491" y="1317310"/>
            <a:ext cx="7908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HTML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페이지 내 모든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&lt;p&gt;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red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색에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15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픽셀 크기로 꾸미지만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,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style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속성을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2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개의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p&gt;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는 다른 모양으로 꾸미는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외부 스타일 시트 파일 불러오기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.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페이지에서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 시트 파일을 불러 사용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동일한 스타일 시트를 웹 페이지마다 중복 작성 해소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웹 사이트의 전체 웹 페이지 모양의 일관성 확보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CSS3 </a:t>
            </a:r>
            <a:r>
              <a:rPr lang="ko-KR" altLang="en-US" dirty="0" smtClean="0"/>
              <a:t>스타일 시트 파일을 불러오는 방법 </a:t>
            </a:r>
            <a:r>
              <a:rPr lang="en-US" altLang="ko-KR" dirty="0" smtClean="0"/>
              <a:t>2 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&lt;link&gt; </a:t>
            </a:r>
            <a:r>
              <a:rPr lang="ko-KR" altLang="en-US" dirty="0" smtClean="0"/>
              <a:t>태그 이용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ko-KR" altLang="en-US" dirty="0" smtClean="0"/>
          </a:p>
          <a:p>
            <a:pPr lvl="2"/>
            <a:r>
              <a:rPr lang="en-US" altLang="ko-KR" dirty="0" smtClean="0"/>
              <a:t>@import </a:t>
            </a:r>
            <a:r>
              <a:rPr lang="ko-KR" altLang="en-US" dirty="0" smtClean="0"/>
              <a:t>이용</a:t>
            </a:r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835696" y="4490536"/>
            <a:ext cx="65527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&lt;link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="mystyle.css" type="text/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="stylesheet"&gt;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35696" y="5581689"/>
            <a:ext cx="6552728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&lt;style&gt;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@import </a:t>
            </a:r>
            <a:r>
              <a:rPr lang="en-US" altLang="ko-KR" sz="1200" b="1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  <a:ea typeface="+mj-ea"/>
              </a:rPr>
              <a:t>(mystyle.css);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marL="1104900" lvl="2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/* @import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(‘mystyle.css’);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104900" lvl="2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/* @import “mystyle.css”;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해도 됨 *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35696" y="2636912"/>
            <a:ext cx="65527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&lt;style</a:t>
            </a:r>
            <a:r>
              <a:rPr lang="en-US" altLang="ko-KR" sz="1200" strike="sngStrike" kern="0" dirty="0" smtClean="0">
                <a:solidFill>
                  <a:srgbClr val="000000"/>
                </a:solidFill>
                <a:latin typeface="+mj-ea"/>
                <a:ea typeface="+mj-ea"/>
              </a:rPr>
              <a:t>&gt;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mystyle.css */</a:t>
            </a:r>
          </a:p>
          <a:p>
            <a:pPr marL="190500" defTabSz="180000" fontAlgn="base" latinLnBrk="0"/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body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background-color:linen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color:blueviolet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margin-	left:30px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margin-right:30px; }</a:t>
            </a:r>
          </a:p>
          <a:p>
            <a:pPr marL="190500" defTabSz="180000" fontAlgn="base" latinLnBrk="0"/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h3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text-align:center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color:darkred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200" strike="sngStrike" kern="0" dirty="0">
                <a:solidFill>
                  <a:srgbClr val="000000"/>
                </a:solidFill>
                <a:latin typeface="+mj-ea"/>
                <a:ea typeface="+mj-ea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293835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4-5 &lt;link&gt; </a:t>
            </a:r>
            <a:r>
              <a:rPr lang="ko-KR" altLang="en-US" dirty="0"/>
              <a:t>태그로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파일 </a:t>
            </a:r>
            <a:r>
              <a:rPr lang="ko-KR" altLang="en-US" dirty="0"/>
              <a:t>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63843" y="3717032"/>
            <a:ext cx="5460285" cy="27363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&gt;&lt;</a:t>
            </a:r>
            <a:r>
              <a:rPr lang="en-US" altLang="ko-KR" sz="1400" dirty="0"/>
              <a:t>title&gt;&amp;</a:t>
            </a:r>
            <a:r>
              <a:rPr lang="en-US" altLang="ko-KR" sz="1400" dirty="0" err="1"/>
              <a:t>lt;link&amp;gt</a:t>
            </a:r>
            <a:r>
              <a:rPr lang="en-US" altLang="ko-KR" sz="1400" dirty="0"/>
              <a:t>;</a:t>
            </a:r>
            <a:r>
              <a:rPr lang="ko-KR" altLang="en-US" sz="1400" dirty="0"/>
              <a:t> 태그로 스타일 파일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link type="text/</a:t>
            </a:r>
            <a:r>
              <a:rPr lang="en-US" altLang="ko-KR" sz="1400" b="1" dirty="0" err="1"/>
              <a:t>css</a:t>
            </a:r>
            <a:r>
              <a:rPr lang="en-US" altLang="ko-KR" sz="1400" b="1" dirty="0"/>
              <a:t>" </a:t>
            </a:r>
            <a:r>
              <a:rPr lang="en-US" altLang="ko-KR" sz="1400" b="1" dirty="0" err="1"/>
              <a:t>rel</a:t>
            </a:r>
            <a:r>
              <a:rPr lang="en-US" altLang="ko-KR" sz="1400" b="1" dirty="0"/>
              <a:t>="stylesheet"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href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="mystyle.css"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김치 </a:t>
            </a:r>
            <a:r>
              <a:rPr lang="ko-KR" altLang="en-US" sz="1400" dirty="0"/>
              <a:t>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251520" y="2454260"/>
            <a:ext cx="5472607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</a:t>
            </a:r>
            <a:r>
              <a:rPr lang="en-US" altLang="ko-KR" sz="1400" dirty="0" smtClean="0"/>
              <a:t>background-color : </a:t>
            </a:r>
            <a:r>
              <a:rPr lang="en-US" altLang="ko-KR" sz="1400" dirty="0"/>
              <a:t>linen;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smtClean="0"/>
              <a:t>		margin-left : </a:t>
            </a:r>
            <a:r>
              <a:rPr lang="en-US" altLang="ko-KR" sz="1400" dirty="0"/>
              <a:t>30px; </a:t>
            </a:r>
            <a:r>
              <a:rPr lang="en-US" altLang="ko-KR" sz="1400" dirty="0" smtClean="0"/>
              <a:t>margin-right : </a:t>
            </a:r>
            <a:r>
              <a:rPr lang="en-US" altLang="ko-KR" sz="1400" dirty="0"/>
              <a:t>30px; }</a:t>
            </a:r>
          </a:p>
          <a:p>
            <a:pPr defTabSz="180000" fontAlgn="base" latinLnBrk="0"/>
            <a:r>
              <a:rPr lang="en-US" altLang="ko-KR" sz="1400" dirty="0"/>
              <a:t>h3 { </a:t>
            </a:r>
            <a:r>
              <a:rPr lang="en-US" altLang="ko-KR" sz="1400" dirty="0" smtClean="0"/>
              <a:t>text-align : </a:t>
            </a:r>
            <a:r>
              <a:rPr lang="en-US" altLang="ko-KR" sz="1400" dirty="0"/>
              <a:t>center;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15390" y="2145595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 fontAlgn="base" latinLnBrk="0"/>
            <a:r>
              <a:rPr lang="en-US" altLang="ko-KR" sz="1400" b="1" dirty="0" smtClean="0"/>
              <a:t>mystyle.css</a:t>
            </a:r>
            <a:endParaRPr lang="en-US" altLang="ko-KR" sz="1400" b="1" dirty="0"/>
          </a:p>
        </p:txBody>
      </p:sp>
      <p:sp>
        <p:nvSpPr>
          <p:cNvPr id="10" name="자유형 9"/>
          <p:cNvSpPr/>
          <p:nvPr/>
        </p:nvSpPr>
        <p:spPr>
          <a:xfrm>
            <a:off x="2987824" y="3408367"/>
            <a:ext cx="2592288" cy="1028745"/>
          </a:xfrm>
          <a:custGeom>
            <a:avLst/>
            <a:gdLst>
              <a:gd name="connsiteX0" fmla="*/ 0 w 2324900"/>
              <a:gd name="connsiteY0" fmla="*/ 0 h 1228725"/>
              <a:gd name="connsiteX1" fmla="*/ 257175 w 2324900"/>
              <a:gd name="connsiteY1" fmla="*/ 314325 h 1228725"/>
              <a:gd name="connsiteX2" fmla="*/ 1162050 w 2324900"/>
              <a:gd name="connsiteY2" fmla="*/ 523875 h 1228725"/>
              <a:gd name="connsiteX3" fmla="*/ 2238375 w 2324900"/>
              <a:gd name="connsiteY3" fmla="*/ 771525 h 1228725"/>
              <a:gd name="connsiteX4" fmla="*/ 2181225 w 2324900"/>
              <a:gd name="connsiteY4" fmla="*/ 1228725 h 122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4900" h="1228725">
                <a:moveTo>
                  <a:pt x="0" y="0"/>
                </a:moveTo>
                <a:cubicBezTo>
                  <a:pt x="31750" y="113506"/>
                  <a:pt x="63500" y="227013"/>
                  <a:pt x="257175" y="314325"/>
                </a:cubicBezTo>
                <a:cubicBezTo>
                  <a:pt x="450850" y="401637"/>
                  <a:pt x="1162050" y="523875"/>
                  <a:pt x="1162050" y="523875"/>
                </a:cubicBezTo>
                <a:cubicBezTo>
                  <a:pt x="1492250" y="600075"/>
                  <a:pt x="2068513" y="654050"/>
                  <a:pt x="2238375" y="771525"/>
                </a:cubicBezTo>
                <a:cubicBezTo>
                  <a:pt x="2408237" y="889000"/>
                  <a:pt x="2294731" y="1058862"/>
                  <a:pt x="2181225" y="12287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39552" y="1365920"/>
            <a:ext cx="79791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4–3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CSS3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스타일 시트를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mystyle.css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파일에 저장하고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&lt;link&gt;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태그로 불러 사용하도록 수정하라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441" y="3705969"/>
            <a:ext cx="2624510" cy="274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4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4-6 @import</a:t>
            </a:r>
            <a:r>
              <a:rPr lang="ko-KR" altLang="en-US" dirty="0"/>
              <a:t>로 </a:t>
            </a:r>
            <a:r>
              <a:rPr lang="en-US" altLang="ko-KR" dirty="0"/>
              <a:t>CSS3 </a:t>
            </a:r>
            <a:r>
              <a:rPr lang="ko-KR" altLang="en-US" dirty="0"/>
              <a:t>파일 불러오기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2850" y="2852936"/>
            <a:ext cx="5112568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&lt;title&gt;&amp;</a:t>
            </a:r>
            <a:r>
              <a:rPr lang="en-US" altLang="ko-KR" sz="1400" dirty="0" err="1"/>
              <a:t>lt</a:t>
            </a:r>
            <a:r>
              <a:rPr lang="en-US" altLang="ko-KR" sz="1400" dirty="0"/>
              <a:t>;@</a:t>
            </a:r>
            <a:r>
              <a:rPr lang="en-US" altLang="ko-KR" sz="1400" dirty="0" err="1"/>
              <a:t>import&amp;gt</a:t>
            </a:r>
            <a:r>
              <a:rPr lang="en-US" altLang="ko-KR" sz="1400" dirty="0"/>
              <a:t>;</a:t>
            </a:r>
            <a:r>
              <a:rPr lang="ko-KR" altLang="en-US" sz="1400" dirty="0"/>
              <a:t>로 외부 스타일 불러오기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b="1" dirty="0"/>
              <a:t>&lt;style&gt;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@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import 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url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(mystyle.css);</a:t>
            </a:r>
          </a:p>
          <a:p>
            <a:pPr defTabSz="180000"/>
            <a:r>
              <a:rPr lang="en-US" altLang="ko-KR" sz="1400" b="1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r>
              <a:rPr lang="ko-KR" altLang="en-US" sz="1400" dirty="0" err="1"/>
              <a:t>책읽기를</a:t>
            </a:r>
            <a:r>
              <a:rPr lang="ko-KR" altLang="en-US" sz="1400" dirty="0"/>
              <a:t> 좋아합니다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김치 </a:t>
            </a:r>
            <a:r>
              <a:rPr lang="ko-KR" altLang="en-US" sz="1400" dirty="0"/>
              <a:t>찌개와 막국수 무척 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2216415" y="1385173"/>
            <a:ext cx="12700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dirty="0" smtClean="0"/>
              <a:t>mystyle.css</a:t>
            </a:r>
            <a:endParaRPr lang="en-US" altLang="ko-KR" sz="1400" b="1" dirty="0"/>
          </a:p>
        </p:txBody>
      </p:sp>
      <p:sp>
        <p:nvSpPr>
          <p:cNvPr id="11" name="자유형 10"/>
          <p:cNvSpPr/>
          <p:nvPr/>
        </p:nvSpPr>
        <p:spPr>
          <a:xfrm>
            <a:off x="276827" y="2493168"/>
            <a:ext cx="504056" cy="1583903"/>
          </a:xfrm>
          <a:custGeom>
            <a:avLst/>
            <a:gdLst>
              <a:gd name="connsiteX0" fmla="*/ 376265 w 376265"/>
              <a:gd name="connsiteY0" fmla="*/ 1905000 h 1905000"/>
              <a:gd name="connsiteX1" fmla="*/ 52415 w 376265"/>
              <a:gd name="connsiteY1" fmla="*/ 1438275 h 1905000"/>
              <a:gd name="connsiteX2" fmla="*/ 14315 w 376265"/>
              <a:gd name="connsiteY2" fmla="*/ 695325 h 1905000"/>
              <a:gd name="connsiteX3" fmla="*/ 195290 w 376265"/>
              <a:gd name="connsiteY3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265" h="1905000">
                <a:moveTo>
                  <a:pt x="376265" y="1905000"/>
                </a:moveTo>
                <a:cubicBezTo>
                  <a:pt x="244502" y="1772443"/>
                  <a:pt x="112740" y="1639887"/>
                  <a:pt x="52415" y="1438275"/>
                </a:cubicBezTo>
                <a:cubicBezTo>
                  <a:pt x="-7910" y="1236662"/>
                  <a:pt x="-9497" y="935037"/>
                  <a:pt x="14315" y="695325"/>
                </a:cubicBezTo>
                <a:cubicBezTo>
                  <a:pt x="38127" y="455613"/>
                  <a:pt x="116708" y="227806"/>
                  <a:pt x="19529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직사각형 14"/>
          <p:cNvSpPr/>
          <p:nvPr/>
        </p:nvSpPr>
        <p:spPr>
          <a:xfrm>
            <a:off x="557417" y="1662172"/>
            <a:ext cx="504094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/* mystyle.css */</a:t>
            </a:r>
          </a:p>
          <a:p>
            <a:pPr defTabSz="180000" fontAlgn="base" latinLnBrk="0"/>
            <a:r>
              <a:rPr lang="en-US" altLang="ko-KR" sz="1400" dirty="0"/>
              <a:t>body { </a:t>
            </a:r>
            <a:r>
              <a:rPr lang="en-US" altLang="ko-KR" sz="1400" dirty="0" smtClean="0"/>
              <a:t>background-color : </a:t>
            </a:r>
            <a:r>
              <a:rPr lang="en-US" altLang="ko-KR" sz="1400" dirty="0"/>
              <a:t>linen;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blueviolet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smtClean="0"/>
              <a:t>		margin-left : </a:t>
            </a:r>
            <a:r>
              <a:rPr lang="en-US" altLang="ko-KR" sz="1400" dirty="0"/>
              <a:t>30px; </a:t>
            </a:r>
            <a:r>
              <a:rPr lang="en-US" altLang="ko-KR" sz="1400" dirty="0" smtClean="0"/>
              <a:t>margin-right : </a:t>
            </a:r>
            <a:r>
              <a:rPr lang="en-US" altLang="ko-KR" sz="1400" dirty="0"/>
              <a:t>30px; }</a:t>
            </a:r>
          </a:p>
          <a:p>
            <a:pPr defTabSz="180000" fontAlgn="base" latinLnBrk="0"/>
            <a:r>
              <a:rPr lang="en-US" altLang="ko-KR" sz="1400" dirty="0"/>
              <a:t>h3 { </a:t>
            </a:r>
            <a:r>
              <a:rPr lang="en-US" altLang="ko-KR" sz="1400" dirty="0" smtClean="0"/>
              <a:t>text-align : </a:t>
            </a:r>
            <a:r>
              <a:rPr lang="en-US" altLang="ko-KR" sz="1400" dirty="0"/>
              <a:t>center; </a:t>
            </a:r>
            <a:r>
              <a:rPr lang="en-US" altLang="ko-KR" sz="1400" dirty="0" smtClean="0"/>
              <a:t>color : </a:t>
            </a:r>
            <a:r>
              <a:rPr lang="en-US" altLang="ko-KR" sz="1400" dirty="0" err="1"/>
              <a:t>darkred</a:t>
            </a:r>
            <a:r>
              <a:rPr lang="en-US" altLang="ko-KR" sz="1400" dirty="0"/>
              <a:t>; }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344" y="3049418"/>
            <a:ext cx="2802704" cy="293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8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스타일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 smtClean="0"/>
              <a:t>CSS3 </a:t>
            </a:r>
            <a:r>
              <a:rPr lang="ko-KR" altLang="en-US" dirty="0" smtClean="0"/>
              <a:t>스타일은 부모 태그로부터 상속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부모 태그</a:t>
            </a:r>
            <a:r>
              <a:rPr lang="en-US" altLang="ko-KR" dirty="0" smtClean="0"/>
              <a:t>(</a:t>
            </a:r>
            <a:r>
              <a:rPr lang="ko-KR" altLang="en-US" dirty="0" smtClean="0"/>
              <a:t>부모 요소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자신을 둘러싸는 태그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smtClean="0"/>
              <a:t>&lt;p&gt; </a:t>
            </a:r>
            <a:r>
              <a:rPr lang="ko-KR" altLang="en-US" dirty="0" smtClean="0"/>
              <a:t>태그는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em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의 부모 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 err="1"/>
              <a:t>em</a:t>
            </a:r>
            <a:r>
              <a:rPr lang="en-US" altLang="ko-KR" dirty="0"/>
              <a:t>&gt; </a:t>
            </a:r>
            <a:r>
              <a:rPr lang="ko-KR" altLang="en-US" dirty="0" smtClean="0"/>
              <a:t>태그의 출력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글자 </a:t>
            </a:r>
            <a:r>
              <a:rPr lang="ko-KR" altLang="en-US" dirty="0"/>
              <a:t>크기는 </a:t>
            </a:r>
            <a:r>
              <a:rPr lang="en-US" altLang="ko-KR" dirty="0" smtClean="0"/>
              <a:t>25px, </a:t>
            </a:r>
            <a:r>
              <a:rPr lang="ko-KR" altLang="en-US" dirty="0"/>
              <a:t>글자 색은 </a:t>
            </a:r>
            <a:r>
              <a:rPr lang="ko-KR" altLang="en-US" dirty="0" smtClean="0"/>
              <a:t>부모 </a:t>
            </a:r>
            <a:r>
              <a:rPr lang="en-US" altLang="ko-KR" dirty="0"/>
              <a:t>&lt;p&gt; </a:t>
            </a:r>
            <a:r>
              <a:rPr lang="ko-KR" altLang="en-US" dirty="0"/>
              <a:t>태그를 상속받아 </a:t>
            </a:r>
            <a:r>
              <a:rPr lang="en-US" altLang="ko-KR" dirty="0" smtClean="0"/>
              <a:t>green</a:t>
            </a:r>
            <a:endParaRPr lang="ko-KR" altLang="en-US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63688" y="2924944"/>
            <a:ext cx="51845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&lt;p style="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color:green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안녕하세요 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 style=“font-size:25px”&gt;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자식입니다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em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287126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848" y="2060848"/>
            <a:ext cx="2304256" cy="21951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4–7 </a:t>
            </a:r>
            <a:r>
              <a:rPr lang="ko-KR" altLang="en-US" dirty="0"/>
              <a:t>부모 스타일 상속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9312" y="2060848"/>
            <a:ext cx="4608512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부모 스타일 상속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&lt;p style="</a:t>
            </a:r>
            <a:r>
              <a:rPr lang="en-US" altLang="ko-KR" sz="1400" b="1" dirty="0" err="1" smtClean="0"/>
              <a:t>color:green</a:t>
            </a:r>
            <a:r>
              <a:rPr lang="en-US" altLang="ko-KR" sz="1400" b="1" dirty="0"/>
              <a:t>"&gt;</a:t>
            </a:r>
            <a:r>
              <a:rPr lang="ko-KR" altLang="en-US" sz="1400" b="1" dirty="0"/>
              <a:t>자식 태그는 부모의 스타일을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 style="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font-size:25px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"&gt;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상속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&lt;/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em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ko-KR" altLang="en-US" sz="1400" b="1" dirty="0"/>
              <a:t>받는다</a:t>
            </a:r>
            <a:r>
              <a:rPr lang="en-US" altLang="ko-KR" sz="1400" b="1" dirty="0" smtClean="0"/>
              <a:t>.</a:t>
            </a:r>
          </a:p>
          <a:p>
            <a:pPr defTabSz="180000"/>
            <a:r>
              <a:rPr lang="en-US" altLang="ko-KR" sz="1400" b="1" dirty="0" smtClean="0"/>
              <a:t>&lt;/</a:t>
            </a:r>
            <a:r>
              <a:rPr lang="en-US" altLang="ko-KR" sz="1400" b="1" dirty="0"/>
              <a:t>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527456" y="4274967"/>
            <a:ext cx="2305039" cy="425705"/>
          </a:xfrm>
          <a:prstGeom prst="wedgeRoundRectCallout">
            <a:avLst>
              <a:gd name="adj1" fmla="val -28965"/>
              <a:gd name="adj2" fmla="val -445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50" dirty="0" smtClean="0">
                <a:solidFill>
                  <a:schemeClr val="tx1"/>
                </a:solidFill>
              </a:rPr>
              <a:t>부모</a:t>
            </a:r>
            <a:r>
              <a:rPr lang="en-US" altLang="ko-KR" sz="1050" dirty="0" smtClean="0">
                <a:solidFill>
                  <a:schemeClr val="tx1"/>
                </a:solidFill>
              </a:rPr>
              <a:t>(&lt;p&gt;)</a:t>
            </a:r>
            <a:r>
              <a:rPr lang="ko-KR" altLang="en-US" sz="1050" dirty="0" smtClean="0">
                <a:solidFill>
                  <a:schemeClr val="tx1"/>
                </a:solidFill>
              </a:rPr>
              <a:t>의 스타일 </a:t>
            </a:r>
            <a:r>
              <a:rPr lang="en-US" altLang="ko-KR" sz="1050" dirty="0" smtClean="0">
                <a:solidFill>
                  <a:schemeClr val="tx1"/>
                </a:solidFill>
              </a:rPr>
              <a:t>color: green</a:t>
            </a:r>
            <a:r>
              <a:rPr lang="ko-KR" altLang="en-US" sz="1050" dirty="0" smtClean="0">
                <a:solidFill>
                  <a:schemeClr val="tx1"/>
                </a:solidFill>
              </a:rPr>
              <a:t>을 상속받아 초록색으로 출력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5556747" y="3764491"/>
            <a:ext cx="432048" cy="288032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5863602" y="3986935"/>
            <a:ext cx="187947" cy="371570"/>
          </a:xfrm>
          <a:custGeom>
            <a:avLst/>
            <a:gdLst>
              <a:gd name="connsiteX0" fmla="*/ 16497 w 187947"/>
              <a:gd name="connsiteY0" fmla="*/ 342995 h 371570"/>
              <a:gd name="connsiteX1" fmla="*/ 16497 w 187947"/>
              <a:gd name="connsiteY1" fmla="*/ 95 h 371570"/>
              <a:gd name="connsiteX2" fmla="*/ 187947 w 187947"/>
              <a:gd name="connsiteY2" fmla="*/ 371570 h 37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947" h="371570">
                <a:moveTo>
                  <a:pt x="16497" y="342995"/>
                </a:moveTo>
                <a:cubicBezTo>
                  <a:pt x="2209" y="169164"/>
                  <a:pt x="-12078" y="-4667"/>
                  <a:pt x="16497" y="95"/>
                </a:cubicBezTo>
                <a:cubicBezTo>
                  <a:pt x="45072" y="4857"/>
                  <a:pt x="116509" y="188213"/>
                  <a:pt x="187947" y="37157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933568" y="3938919"/>
            <a:ext cx="971572" cy="368954"/>
          </a:xfrm>
          <a:prstGeom prst="wedgeRoundRectCallout">
            <a:avLst>
              <a:gd name="adj1" fmla="val -40110"/>
              <a:gd name="adj2" fmla="val -862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</a:t>
            </a:r>
            <a:r>
              <a:rPr lang="en-US" altLang="ko-KR" sz="1050" dirty="0" err="1" smtClean="0">
                <a:solidFill>
                  <a:schemeClr val="tx1"/>
                </a:solidFill>
              </a:rPr>
              <a:t>em</a:t>
            </a:r>
            <a:r>
              <a:rPr lang="en-US" altLang="ko-KR" sz="1050" dirty="0" smtClean="0">
                <a:solidFill>
                  <a:schemeClr val="tx1"/>
                </a:solidFill>
              </a:rPr>
              <a:t>&gt;</a:t>
            </a:r>
            <a:r>
              <a:rPr lang="ko-KR" altLang="en-US" sz="1050" dirty="0" smtClean="0">
                <a:solidFill>
                  <a:schemeClr val="tx1"/>
                </a:solidFill>
              </a:rPr>
              <a:t>은 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&lt;p&gt;</a:t>
            </a:r>
            <a:r>
              <a:rPr lang="ko-KR" altLang="en-US" sz="1050" dirty="0" smtClean="0">
                <a:solidFill>
                  <a:schemeClr val="tx1"/>
                </a:solidFill>
              </a:rPr>
              <a:t>의 자식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4675" y="1456489"/>
            <a:ext cx="7776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YDVYGOStd11"/>
              </a:rPr>
              <a:t>em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태그가 부모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&lt;p&gt;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태그의 스타일을 상속받는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YDVYGOStd11"/>
            </a:endParaRPr>
          </a:p>
        </p:txBody>
      </p:sp>
    </p:spTree>
    <p:extLst>
      <p:ext uri="{BB962C8B-B14F-4D97-AF65-F5344CB8AC3E}">
        <p14:creationId xmlns:p14="http://schemas.microsoft.com/office/powerpoint/2010/main" val="329600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규칙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스타일 합치기와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09600" y="1412776"/>
            <a:ext cx="3886200" cy="4572000"/>
          </a:xfrm>
        </p:spPr>
        <p:txBody>
          <a:bodyPr/>
          <a:lstStyle/>
          <a:p>
            <a:r>
              <a:rPr lang="ko-KR" altLang="en-US" sz="1400" dirty="0" smtClean="0"/>
              <a:t>태그에 적용 가능한 스타일</a:t>
            </a:r>
            <a:endParaRPr lang="en-US" altLang="ko-KR" sz="1400" dirty="0" smtClean="0"/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200" dirty="0" smtClean="0"/>
              <a:t>브라우저의 디폴트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ko-KR" altLang="en-US" sz="1200" dirty="0" smtClean="0"/>
              <a:t>스타일 시트 파일에 선언된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200" dirty="0" smtClean="0"/>
              <a:t>&lt;style&gt;&lt;/style&gt; </a:t>
            </a:r>
            <a:r>
              <a:rPr lang="ko-KR" altLang="en-US" sz="1200" dirty="0" smtClean="0"/>
              <a:t>태그에 선언된 스타일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en-US" altLang="ko-KR" sz="1200" dirty="0" smtClean="0"/>
              <a:t>style </a:t>
            </a:r>
            <a:r>
              <a:rPr lang="ko-KR" altLang="en-US" sz="1200" dirty="0" smtClean="0"/>
              <a:t>속성에 선언된 스타일</a:t>
            </a:r>
          </a:p>
          <a:p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2"/>
          </p:nvPr>
        </p:nvSpPr>
        <p:spPr>
          <a:xfrm>
            <a:off x="4844901" y="1412776"/>
            <a:ext cx="3886200" cy="4572000"/>
          </a:xfrm>
        </p:spPr>
        <p:txBody>
          <a:bodyPr>
            <a:normAutofit/>
          </a:bodyPr>
          <a:lstStyle/>
          <a:p>
            <a:r>
              <a:rPr lang="ko-KR" altLang="en-US" sz="1400" dirty="0" smtClean="0"/>
              <a:t>스타일 합치기</a:t>
            </a:r>
            <a:r>
              <a:rPr lang="en-US" altLang="ko-KR" sz="1400" dirty="0" smtClean="0"/>
              <a:t>(cascading)</a:t>
            </a:r>
            <a:r>
              <a:rPr lang="ko-KR" altLang="en-US" sz="1400" dirty="0" smtClean="0"/>
              <a:t>와 </a:t>
            </a:r>
            <a:r>
              <a:rPr lang="ko-KR" altLang="en-US" sz="1400" dirty="0" err="1" smtClean="0"/>
              <a:t>오버라이딩</a:t>
            </a:r>
            <a:r>
              <a:rPr lang="en-US" altLang="ko-KR" sz="1400" dirty="0" smtClean="0"/>
              <a:t>(overriding)</a:t>
            </a:r>
            <a:r>
              <a:rPr lang="ko-KR" altLang="en-US" sz="1400" dirty="0" smtClean="0"/>
              <a:t>이란</a:t>
            </a:r>
            <a:r>
              <a:rPr lang="en-US" altLang="ko-KR" sz="1400" dirty="0" smtClean="0"/>
              <a:t>?</a:t>
            </a:r>
            <a:endParaRPr lang="ko-KR" altLang="en-US" sz="1400" dirty="0" smtClean="0"/>
          </a:p>
          <a:p>
            <a:pPr lvl="1"/>
            <a:r>
              <a:rPr lang="ko-KR" altLang="en-US" sz="1200" dirty="0" smtClean="0"/>
              <a:t>태그에 적용되는 모든 스타일이 합쳐지고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동일한 스타일은 순위가 높은 스타일이 우선 적용되는 규칙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59632" y="2852936"/>
            <a:ext cx="7416824" cy="3744416"/>
            <a:chOff x="1259632" y="2852936"/>
            <a:chExt cx="7416824" cy="3744416"/>
          </a:xfrm>
        </p:grpSpPr>
        <p:sp>
          <p:nvSpPr>
            <p:cNvPr id="36" name="아래쪽 화살표 35"/>
            <p:cNvSpPr/>
            <p:nvPr/>
          </p:nvSpPr>
          <p:spPr>
            <a:xfrm>
              <a:off x="5112094" y="3203003"/>
              <a:ext cx="189637" cy="3044282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653317" y="4654877"/>
              <a:ext cx="3142819" cy="646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 smtClean="0"/>
                <a:t>&lt;</a:t>
              </a:r>
              <a:r>
                <a:rPr lang="en-US" altLang="ko-KR" sz="1200" dirty="0"/>
                <a:t>style&gt;</a:t>
              </a:r>
              <a:endParaRPr lang="ko-KR" altLang="en-US" sz="1200" dirty="0"/>
            </a:p>
            <a:p>
              <a:pPr defTabSz="180000" fontAlgn="base" latinLnBrk="0"/>
              <a:r>
                <a:rPr lang="en-US" altLang="ko-KR" sz="1200" b="1" dirty="0" smtClean="0"/>
                <a:t>p</a:t>
              </a:r>
              <a:r>
                <a:rPr lang="ko-KR" altLang="en-US" sz="1200" b="1" dirty="0" smtClean="0"/>
                <a:t> </a:t>
              </a:r>
              <a:r>
                <a:rPr lang="en-US" altLang="ko-KR" sz="1200" b="1" dirty="0"/>
                <a:t>{ </a:t>
              </a:r>
              <a:r>
                <a:rPr lang="en-US" altLang="ko-KR" sz="1200" b="1" dirty="0" smtClean="0"/>
                <a:t>color : blue;  </a:t>
              </a:r>
              <a:r>
                <a:rPr lang="en-US" altLang="ko-KR" sz="1200" strike="sngStrike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12px;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 dirty="0" smtClean="0"/>
                <a:t>}</a:t>
              </a:r>
            </a:p>
            <a:p>
              <a:pPr defTabSz="180000" fontAlgn="base" latinLnBrk="0"/>
              <a:r>
                <a:rPr lang="en-US" altLang="ko-KR" sz="1200" dirty="0" smtClean="0"/>
                <a:t>&lt;/</a:t>
              </a:r>
              <a:r>
                <a:rPr lang="en-US" altLang="ko-KR" sz="1200" dirty="0"/>
                <a:t>style</a:t>
              </a:r>
              <a:r>
                <a:rPr lang="en-US" altLang="ko-KR" sz="1200" dirty="0" smtClean="0"/>
                <a:t>&gt;</a:t>
              </a:r>
              <a:endParaRPr lang="ko-KR" altLang="en-US" sz="1200" dirty="0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3088635" y="3331974"/>
              <a:ext cx="2707501" cy="3064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200" b="1" dirty="0"/>
                <a:t>p { </a:t>
              </a:r>
              <a:r>
                <a:rPr lang="en-US" altLang="ko-KR" sz="1200" strike="sngStrike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color : black</a:t>
              </a:r>
              <a:r>
                <a:rPr lang="en-US" altLang="ko-KR" sz="1200" strike="sngStrike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;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</a:t>
              </a:r>
              <a:r>
                <a:rPr lang="en-US" altLang="ko-KR" sz="1200" strike="sngStrike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font-size : 16px;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b="1" dirty="0" smtClean="0"/>
                <a:t>}</a:t>
              </a:r>
              <a:endParaRPr lang="en-US" altLang="ko-KR" sz="12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36971" y="3331974"/>
              <a:ext cx="18325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브라우저 디폴트 스타일</a:t>
              </a:r>
              <a:endParaRPr lang="ko-KR" altLang="en-US" sz="12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882203" y="4016097"/>
              <a:ext cx="2913933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200" b="1" dirty="0"/>
                <a:t>p</a:t>
              </a:r>
              <a:r>
                <a:rPr lang="en-US" altLang="ko-KR" sz="1200" dirty="0"/>
                <a:t> { </a:t>
              </a:r>
              <a:r>
                <a:rPr lang="en-US" altLang="ko-KR" sz="1200" b="1" dirty="0" smtClean="0"/>
                <a:t>background : </a:t>
              </a:r>
              <a:r>
                <a:rPr lang="en-US" altLang="ko-KR" sz="1200" b="1" dirty="0" err="1" smtClean="0"/>
                <a:t>mistyrose</a:t>
              </a:r>
              <a:r>
                <a:rPr lang="en-US" altLang="ko-KR" sz="1200" b="1" dirty="0" smtClean="0"/>
                <a:t>; </a:t>
              </a:r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36971" y="4015175"/>
              <a:ext cx="97494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/>
                <a:t>external.css</a:t>
              </a:r>
              <a:endParaRPr lang="ko-KR" altLang="en-US" sz="12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231504" y="5693347"/>
              <a:ext cx="3564632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b="1" dirty="0" smtClean="0"/>
                <a:t>&lt;</a:t>
              </a:r>
              <a:r>
                <a:rPr lang="en-US" altLang="ko-KR" sz="1200" b="1" dirty="0"/>
                <a:t>p style="font-size: 25px"</a:t>
              </a:r>
              <a:r>
                <a:rPr lang="en-US" altLang="ko-KR" sz="1200" dirty="0"/>
                <a:t>&gt;</a:t>
              </a:r>
              <a:r>
                <a:rPr lang="ko-KR" altLang="en-US" sz="1200" dirty="0"/>
                <a:t>안녕하세요</a:t>
              </a:r>
              <a:r>
                <a:rPr lang="en-US" altLang="ko-KR" sz="1200" b="1" dirty="0"/>
                <a:t>&lt;/p</a:t>
              </a:r>
              <a:r>
                <a:rPr lang="en-US" altLang="ko-KR" sz="1200" b="1" dirty="0" smtClean="0"/>
                <a:t>&gt;</a:t>
              </a:r>
              <a:endParaRPr lang="en-US" altLang="ko-KR" sz="1200" b="1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336971" y="4839542"/>
              <a:ext cx="7152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&lt;style</a:t>
              </a:r>
              <a:r>
                <a:rPr lang="en-US" altLang="ko-KR" sz="1200" dirty="0"/>
                <a:t>&gt;</a:t>
              </a:r>
              <a:endParaRPr lang="ko-KR" altLang="en-US" sz="1200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336971" y="5645872"/>
              <a:ext cx="88517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style </a:t>
              </a:r>
              <a:r>
                <a:rPr lang="ko-KR" altLang="en-US" sz="1200" dirty="0" smtClean="0"/>
                <a:t>속성</a:t>
              </a:r>
              <a:endParaRPr lang="ko-KR" altLang="en-US" sz="12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68284" y="626572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 smtClean="0">
                  <a:solidFill>
                    <a:srgbClr val="00B050"/>
                  </a:solidFill>
                </a:rPr>
                <a:t>순위 높음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31529" y="2918759"/>
              <a:ext cx="104387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00B050"/>
                  </a:solidFill>
                </a:rPr>
                <a:t>우선</a:t>
              </a:r>
              <a:r>
                <a:rPr lang="en-US" altLang="ko-KR" sz="1000" dirty="0" smtClean="0">
                  <a:solidFill>
                    <a:srgbClr val="00B050"/>
                  </a:solidFill>
                </a:rPr>
                <a:t> </a:t>
              </a:r>
              <a:r>
                <a:rPr lang="ko-KR" altLang="en-US" sz="1000" dirty="0" smtClean="0">
                  <a:solidFill>
                    <a:srgbClr val="00B050"/>
                  </a:solidFill>
                </a:rPr>
                <a:t>순위 낮음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3088635" y="5693346"/>
              <a:ext cx="109454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987825" y="4835088"/>
              <a:ext cx="864096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3220075" y="4015174"/>
              <a:ext cx="2204933" cy="276999"/>
            </a:xfrm>
            <a:prstGeom prst="ellipse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1259632" y="2852936"/>
              <a:ext cx="4824536" cy="3744416"/>
            </a:xfrm>
            <a:prstGeom prst="roundRect">
              <a:avLst>
                <a:gd name="adj" fmla="val 3175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오른쪽 화살표 45"/>
            <p:cNvSpPr/>
            <p:nvPr/>
          </p:nvSpPr>
          <p:spPr>
            <a:xfrm>
              <a:off x="6129996" y="4571773"/>
              <a:ext cx="531300" cy="21961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자유형 1"/>
            <p:cNvSpPr/>
            <p:nvPr/>
          </p:nvSpPr>
          <p:spPr>
            <a:xfrm>
              <a:off x="2753990" y="3534122"/>
              <a:ext cx="703957" cy="1390650"/>
            </a:xfrm>
            <a:custGeom>
              <a:avLst/>
              <a:gdLst>
                <a:gd name="connsiteX0" fmla="*/ 265807 w 703957"/>
                <a:gd name="connsiteY0" fmla="*/ 1390650 h 1390650"/>
                <a:gd name="connsiteX1" fmla="*/ 18157 w 703957"/>
                <a:gd name="connsiteY1" fmla="*/ 657225 h 1390650"/>
                <a:gd name="connsiteX2" fmla="*/ 703957 w 703957"/>
                <a:gd name="connsiteY2" fmla="*/ 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3957" h="1390650">
                  <a:moveTo>
                    <a:pt x="265807" y="1390650"/>
                  </a:moveTo>
                  <a:cubicBezTo>
                    <a:pt x="105469" y="1139825"/>
                    <a:pt x="-54868" y="889000"/>
                    <a:pt x="18157" y="657225"/>
                  </a:cubicBezTo>
                  <a:cubicBezTo>
                    <a:pt x="91182" y="425450"/>
                    <a:pt x="397569" y="212725"/>
                    <a:pt x="703957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>
              <a:off x="3991347" y="5010497"/>
              <a:ext cx="750657" cy="723900"/>
            </a:xfrm>
            <a:custGeom>
              <a:avLst/>
              <a:gdLst>
                <a:gd name="connsiteX0" fmla="*/ 0 w 750657"/>
                <a:gd name="connsiteY0" fmla="*/ 723900 h 723900"/>
                <a:gd name="connsiteX1" fmla="*/ 714375 w 750657"/>
                <a:gd name="connsiteY1" fmla="*/ 266700 h 723900"/>
                <a:gd name="connsiteX2" fmla="*/ 581025 w 750657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657" h="723900">
                  <a:moveTo>
                    <a:pt x="0" y="723900"/>
                  </a:moveTo>
                  <a:cubicBezTo>
                    <a:pt x="308769" y="555625"/>
                    <a:pt x="617538" y="387350"/>
                    <a:pt x="714375" y="266700"/>
                  </a:cubicBezTo>
                  <a:cubicBezTo>
                    <a:pt x="811212" y="146050"/>
                    <a:pt x="696118" y="73025"/>
                    <a:pt x="581025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 5"/>
            <p:cNvSpPr/>
            <p:nvPr/>
          </p:nvSpPr>
          <p:spPr>
            <a:xfrm>
              <a:off x="4562847" y="3543647"/>
              <a:ext cx="1199077" cy="1419225"/>
            </a:xfrm>
            <a:custGeom>
              <a:avLst/>
              <a:gdLst>
                <a:gd name="connsiteX0" fmla="*/ 0 w 1199077"/>
                <a:gd name="connsiteY0" fmla="*/ 1419225 h 1419225"/>
                <a:gd name="connsiteX1" fmla="*/ 1190625 w 1199077"/>
                <a:gd name="connsiteY1" fmla="*/ 742950 h 1419225"/>
                <a:gd name="connsiteX2" fmla="*/ 438150 w 1199077"/>
                <a:gd name="connsiteY2" fmla="*/ 0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9077" h="1419225">
                  <a:moveTo>
                    <a:pt x="0" y="1419225"/>
                  </a:moveTo>
                  <a:cubicBezTo>
                    <a:pt x="558800" y="1199356"/>
                    <a:pt x="1117600" y="979487"/>
                    <a:pt x="1190625" y="742950"/>
                  </a:cubicBezTo>
                  <a:cubicBezTo>
                    <a:pt x="1263650" y="506412"/>
                    <a:pt x="850900" y="253206"/>
                    <a:pt x="438150" y="0"/>
                  </a:cubicBezTo>
                </a:path>
              </a:pathLst>
            </a:cu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729611" y="4383527"/>
              <a:ext cx="1872208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 smtClean="0"/>
                <a:t>background: </a:t>
              </a:r>
              <a:r>
                <a:rPr lang="en-US" altLang="ko-KR" sz="1200" dirty="0" err="1" smtClean="0"/>
                <a:t>mistyrose</a:t>
              </a:r>
              <a:r>
                <a:rPr lang="en-US" altLang="ko-KR" sz="1200" dirty="0" smtClean="0"/>
                <a:t>;</a:t>
              </a:r>
            </a:p>
            <a:p>
              <a:pPr defTabSz="180000"/>
              <a:r>
                <a:rPr lang="en-US" altLang="ko-KR" sz="1200" dirty="0" smtClean="0"/>
                <a:t>color </a:t>
              </a:r>
              <a:r>
                <a:rPr lang="en-US" altLang="ko-KR" sz="1200" dirty="0"/>
                <a:t>: blue;</a:t>
              </a:r>
            </a:p>
            <a:p>
              <a:pPr defTabSz="180000"/>
              <a:r>
                <a:rPr lang="en-US" altLang="ko-KR" sz="1200" dirty="0" smtClean="0"/>
                <a:t>font-size : 25px;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732240" y="3861048"/>
              <a:ext cx="19442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dirty="0" smtClean="0">
                  <a:solidFill>
                    <a:srgbClr val="FF0000"/>
                  </a:solidFill>
                </a:rPr>
                <a:t>&lt;p&gt;</a:t>
              </a:r>
              <a:r>
                <a:rPr lang="ko-KR" altLang="en-US" sz="1200" dirty="0">
                  <a:solidFill>
                    <a:srgbClr val="FF0000"/>
                  </a:solidFill>
                </a:rPr>
                <a:t>안녕하세요</a:t>
              </a:r>
              <a:r>
                <a:rPr lang="en-US" altLang="ko-KR" sz="1200" dirty="0">
                  <a:solidFill>
                    <a:srgbClr val="FF0000"/>
                  </a:solidFill>
                </a:rPr>
                <a:t>&lt;/p</a:t>
              </a:r>
              <a:r>
                <a:rPr lang="en-US" altLang="ko-KR" sz="1200" dirty="0" smtClean="0">
                  <a:solidFill>
                    <a:srgbClr val="FF0000"/>
                  </a:solidFill>
                </a:rPr>
                <a:t>&gt;</a:t>
              </a:r>
              <a:r>
                <a:rPr lang="ko-KR" altLang="en-US" sz="1200" dirty="0" smtClean="0">
                  <a:solidFill>
                    <a:srgbClr val="FF0000"/>
                  </a:solidFill>
                </a:rPr>
                <a:t>의</a:t>
              </a:r>
              <a:endParaRPr lang="en-US" altLang="ko-KR" sz="1200" dirty="0" smtClean="0">
                <a:solidFill>
                  <a:srgbClr val="FF0000"/>
                </a:solidFill>
              </a:endParaRPr>
            </a:p>
            <a:p>
              <a:pPr defTabSz="180000" fontAlgn="base" latinLnBrk="0"/>
              <a:r>
                <a:rPr lang="ko-KR" altLang="en-US" sz="1200" dirty="0" smtClean="0">
                  <a:solidFill>
                    <a:srgbClr val="FF0000"/>
                  </a:solidFill>
                </a:rPr>
                <a:t>    최종 스타일 시트</a:t>
              </a:r>
              <a:endParaRPr lang="en-US" altLang="ko-KR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10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55373" y="1178105"/>
            <a:ext cx="432048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스타일 합치기 및 </a:t>
            </a:r>
            <a:r>
              <a:rPr lang="ko-KR" altLang="en-US" sz="1200" dirty="0" err="1"/>
              <a:t>오버라이딩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&lt;link </a:t>
            </a:r>
            <a:r>
              <a:rPr lang="en-US" altLang="ko-KR" sz="1200" dirty="0"/>
              <a:t>type="text/</a:t>
            </a:r>
            <a:r>
              <a:rPr lang="en-US" altLang="ko-KR" sz="1200" dirty="0" err="1"/>
              <a:t>css</a:t>
            </a:r>
            <a:r>
              <a:rPr lang="en-US" altLang="ko-KR" sz="1200" dirty="0"/>
              <a:t>" </a:t>
            </a:r>
            <a:r>
              <a:rPr lang="en-US" altLang="ko-KR" sz="1200" dirty="0" err="1"/>
              <a:t>rel</a:t>
            </a:r>
            <a:r>
              <a:rPr lang="en-US" altLang="ko-KR" sz="1200" dirty="0"/>
              <a:t>="stylesheet"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</a:t>
            </a:r>
            <a:r>
              <a:rPr lang="en-US" altLang="ko-KR" sz="1200" b="1" dirty="0"/>
              <a:t>external.css</a:t>
            </a:r>
            <a:r>
              <a:rPr lang="en-US" altLang="ko-KR" sz="1200" dirty="0"/>
              <a:t>"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p { </a:t>
            </a:r>
            <a:r>
              <a:rPr lang="en-US" altLang="ko-KR" sz="1200" b="1" dirty="0" smtClean="0"/>
              <a:t>color : blue</a:t>
            </a:r>
            <a:r>
              <a:rPr lang="en-US" altLang="ko-KR" sz="1200" b="1" dirty="0"/>
              <a:t>; </a:t>
            </a:r>
            <a:r>
              <a:rPr lang="en-US" altLang="ko-KR" sz="1200" b="1" dirty="0" smtClean="0"/>
              <a:t>font-size : </a:t>
            </a:r>
            <a:r>
              <a:rPr lang="en-US" altLang="ko-KR" sz="1200" b="1" dirty="0"/>
              <a:t>12px; 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h3&gt;p </a:t>
            </a:r>
            <a:r>
              <a:rPr lang="ko-KR" altLang="en-US" sz="1200" dirty="0" smtClean="0"/>
              <a:t>태그에 중첩된 스타일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p&gt;Hello, students!&lt;/</a:t>
            </a:r>
            <a:r>
              <a:rPr lang="en-US" altLang="ko-KR" sz="1200" dirty="0"/>
              <a:t>p&gt;</a:t>
            </a:r>
          </a:p>
          <a:p>
            <a:pPr defTabSz="180000"/>
            <a:r>
              <a:rPr lang="en-US" altLang="ko-KR" sz="1200" b="1" dirty="0" smtClean="0"/>
              <a:t>&lt;</a:t>
            </a:r>
            <a:r>
              <a:rPr lang="en-US" altLang="ko-KR" sz="1200" b="1" dirty="0"/>
              <a:t>p style="</a:t>
            </a:r>
            <a:r>
              <a:rPr lang="en-US" altLang="ko-KR" sz="1200" b="1" dirty="0" smtClean="0"/>
              <a:t>font-size:25px"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안녕하세요 교수님</a:t>
            </a:r>
            <a:r>
              <a:rPr lang="en-US" altLang="ko-KR" sz="1200" dirty="0" smtClean="0"/>
              <a:t>!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67" y="3861048"/>
            <a:ext cx="2586291" cy="285853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973373" y="228600"/>
            <a:ext cx="3170627" cy="679450"/>
          </a:xfrm>
        </p:spPr>
        <p:txBody>
          <a:bodyPr>
            <a:noAutofit/>
          </a:bodyPr>
          <a:lstStyle/>
          <a:p>
            <a:pPr fontAlgn="base"/>
            <a:r>
              <a:rPr lang="ko-KR" altLang="en-US" sz="2400" dirty="0"/>
              <a:t>예제 </a:t>
            </a:r>
            <a:r>
              <a:rPr lang="en-US" altLang="ko-KR" sz="2400" dirty="0"/>
              <a:t>4–8 </a:t>
            </a:r>
            <a:r>
              <a:rPr lang="ko-KR" altLang="en-US" sz="2400" dirty="0"/>
              <a:t>여러 스타일 시트가 중첩되는 경우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55374" y="418306"/>
            <a:ext cx="2545553" cy="3064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 </a:t>
            </a:r>
            <a:r>
              <a:rPr lang="en-US" altLang="ko-KR" sz="1200" b="1" dirty="0" smtClean="0"/>
              <a:t>{ background : </a:t>
            </a:r>
            <a:r>
              <a:rPr lang="en-US" altLang="ko-KR" sz="1200" b="1" dirty="0" err="1" smtClean="0"/>
              <a:t>mistyrose</a:t>
            </a:r>
            <a:r>
              <a:rPr lang="en-US" altLang="ko-KR" sz="1200" b="1" dirty="0" smtClean="0"/>
              <a:t>; }</a:t>
            </a:r>
            <a:endParaRPr lang="ko-KR" alt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14595" y="141307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external.css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47039" y="887862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HTML </a:t>
            </a:r>
            <a:r>
              <a:rPr lang="ko-KR" altLang="en-US" sz="1200" dirty="0" smtClean="0"/>
              <a:t>파일</a:t>
            </a:r>
            <a:endParaRPr lang="ko-KR" altLang="en-US" sz="1200" dirty="0"/>
          </a:p>
        </p:txBody>
      </p:sp>
      <p:sp>
        <p:nvSpPr>
          <p:cNvPr id="15" name="자유형 14"/>
          <p:cNvSpPr/>
          <p:nvPr/>
        </p:nvSpPr>
        <p:spPr>
          <a:xfrm>
            <a:off x="364624" y="638598"/>
            <a:ext cx="319766" cy="5022650"/>
          </a:xfrm>
          <a:custGeom>
            <a:avLst/>
            <a:gdLst>
              <a:gd name="connsiteX0" fmla="*/ 232831 w 362860"/>
              <a:gd name="connsiteY0" fmla="*/ 0 h 4295164"/>
              <a:gd name="connsiteX1" fmla="*/ 23106 w 362860"/>
              <a:gd name="connsiteY1" fmla="*/ 436228 h 4295164"/>
              <a:gd name="connsiteX2" fmla="*/ 10522 w 362860"/>
              <a:gd name="connsiteY2" fmla="*/ 2122415 h 4295164"/>
              <a:gd name="connsiteX3" fmla="*/ 69245 w 362860"/>
              <a:gd name="connsiteY3" fmla="*/ 3884103 h 4295164"/>
              <a:gd name="connsiteX4" fmla="*/ 362860 w 362860"/>
              <a:gd name="connsiteY4" fmla="*/ 4295164 h 429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860" h="4295164">
                <a:moveTo>
                  <a:pt x="232831" y="0"/>
                </a:moveTo>
                <a:cubicBezTo>
                  <a:pt x="146494" y="41246"/>
                  <a:pt x="60158" y="82492"/>
                  <a:pt x="23106" y="436228"/>
                </a:cubicBezTo>
                <a:cubicBezTo>
                  <a:pt x="-13946" y="789964"/>
                  <a:pt x="2832" y="1547769"/>
                  <a:pt x="10522" y="2122415"/>
                </a:cubicBezTo>
                <a:cubicBezTo>
                  <a:pt x="18212" y="2697061"/>
                  <a:pt x="10522" y="3521978"/>
                  <a:pt x="69245" y="3884103"/>
                </a:cubicBezTo>
                <a:cubicBezTo>
                  <a:pt x="127968" y="4246228"/>
                  <a:pt x="245414" y="4270696"/>
                  <a:pt x="362860" y="4295164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80021" y="2261869"/>
            <a:ext cx="204367" cy="3255363"/>
          </a:xfrm>
          <a:custGeom>
            <a:avLst/>
            <a:gdLst>
              <a:gd name="connsiteX0" fmla="*/ 146794 w 222295"/>
              <a:gd name="connsiteY0" fmla="*/ 0 h 2684477"/>
              <a:gd name="connsiteX1" fmla="*/ 4181 w 222295"/>
              <a:gd name="connsiteY1" fmla="*/ 658536 h 2684477"/>
              <a:gd name="connsiteX2" fmla="*/ 54515 w 222295"/>
              <a:gd name="connsiteY2" fmla="*/ 2160165 h 2684477"/>
              <a:gd name="connsiteX3" fmla="*/ 222295 w 222295"/>
              <a:gd name="connsiteY3" fmla="*/ 2684477 h 26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95" h="2684477">
                <a:moveTo>
                  <a:pt x="146794" y="0"/>
                </a:moveTo>
                <a:cubicBezTo>
                  <a:pt x="83177" y="149254"/>
                  <a:pt x="19561" y="298509"/>
                  <a:pt x="4181" y="658536"/>
                </a:cubicBezTo>
                <a:cubicBezTo>
                  <a:pt x="-11199" y="1018563"/>
                  <a:pt x="18163" y="1822508"/>
                  <a:pt x="54515" y="2160165"/>
                </a:cubicBezTo>
                <a:cubicBezTo>
                  <a:pt x="90867" y="2497822"/>
                  <a:pt x="194332" y="2600587"/>
                  <a:pt x="222295" y="2684477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3100927" y="548680"/>
            <a:ext cx="4207377" cy="5274732"/>
          </a:xfrm>
          <a:custGeom>
            <a:avLst/>
            <a:gdLst>
              <a:gd name="connsiteX0" fmla="*/ 0 w 3796889"/>
              <a:gd name="connsiteY0" fmla="*/ 3305 h 5070256"/>
              <a:gd name="connsiteX1" fmla="*/ 3192011 w 3796889"/>
              <a:gd name="connsiteY1" fmla="*/ 821232 h 5070256"/>
              <a:gd name="connsiteX2" fmla="*/ 3791824 w 3796889"/>
              <a:gd name="connsiteY2" fmla="*/ 5070256 h 507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6889" h="5070256">
                <a:moveTo>
                  <a:pt x="0" y="3305"/>
                </a:moveTo>
                <a:cubicBezTo>
                  <a:pt x="1280020" y="-9978"/>
                  <a:pt x="2560040" y="-23260"/>
                  <a:pt x="3192011" y="821232"/>
                </a:cubicBezTo>
                <a:cubicBezTo>
                  <a:pt x="3823982" y="1665724"/>
                  <a:pt x="3807903" y="3367990"/>
                  <a:pt x="3791824" y="5070256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355000" y="3505734"/>
            <a:ext cx="2593264" cy="2299530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84389" y="5296957"/>
            <a:ext cx="1636721" cy="569429"/>
          </a:xfrm>
          <a:prstGeom prst="wedgeRoundRectCallout">
            <a:avLst>
              <a:gd name="adj1" fmla="val -26458"/>
              <a:gd name="adj2" fmla="val -453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mistyrose</a:t>
            </a:r>
            <a:r>
              <a:rPr lang="en-US" altLang="ko-KR" sz="1000" dirty="0" smtClean="0">
                <a:solidFill>
                  <a:schemeClr val="tx1"/>
                </a:solidFill>
              </a:rPr>
              <a:t>;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font-size : 12px;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6576038" y="5805264"/>
            <a:ext cx="1621256" cy="539769"/>
          </a:xfrm>
          <a:prstGeom prst="wedgeRoundRectCallout">
            <a:avLst>
              <a:gd name="adj1" fmla="val -14782"/>
              <a:gd name="adj2" fmla="val -491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background :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mistyrose</a:t>
            </a:r>
            <a:r>
              <a:rPr lang="en-US" altLang="ko-KR" sz="1000" dirty="0" smtClean="0">
                <a:solidFill>
                  <a:schemeClr val="tx1"/>
                </a:solidFill>
              </a:rPr>
              <a:t>;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color : blue;</a:t>
            </a:r>
          </a:p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font-size : 25px;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/>
          <p:cNvCxnSpPr>
            <a:stCxn id="18" idx="1"/>
          </p:cNvCxnSpPr>
          <p:nvPr/>
        </p:nvCxnSpPr>
        <p:spPr>
          <a:xfrm flipH="1">
            <a:off x="5914666" y="6075149"/>
            <a:ext cx="661372" cy="18147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7" idx="3"/>
          </p:cNvCxnSpPr>
          <p:nvPr/>
        </p:nvCxnSpPr>
        <p:spPr>
          <a:xfrm flipV="1">
            <a:off x="2321110" y="5581671"/>
            <a:ext cx="968977" cy="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020273" y="1347443"/>
            <a:ext cx="2160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&lt;p&gt;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태그에 </a:t>
            </a:r>
            <a:endParaRPr lang="en-US" altLang="ko-KR" sz="12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여러 스타일</a:t>
            </a:r>
            <a:endParaRPr lang="en-US" altLang="ko-KR" sz="12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시트가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중첩된 경우이다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en-US" altLang="ko-KR" sz="1200" kern="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just" fontAlgn="base"/>
            <a:r>
              <a:rPr lang="ko-KR" altLang="en-US" sz="12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출력되는 </a:t>
            </a:r>
            <a:r>
              <a:rPr lang="ko-KR" altLang="en-US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모양을 예측해보라</a:t>
            </a:r>
            <a:r>
              <a:rPr lang="en-US" altLang="ko-KR" sz="12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214454" y="2255444"/>
            <a:ext cx="3913156" cy="3549820"/>
          </a:xfrm>
          <a:custGeom>
            <a:avLst/>
            <a:gdLst>
              <a:gd name="connsiteX0" fmla="*/ 0 w 3207571"/>
              <a:gd name="connsiteY0" fmla="*/ 0 h 3410125"/>
              <a:gd name="connsiteX1" fmla="*/ 2705449 w 3207571"/>
              <a:gd name="connsiteY1" fmla="*/ 666925 h 3410125"/>
              <a:gd name="connsiteX2" fmla="*/ 3200400 w 3207571"/>
              <a:gd name="connsiteY2" fmla="*/ 3410125 h 341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7571" h="3410125">
                <a:moveTo>
                  <a:pt x="0" y="0"/>
                </a:moveTo>
                <a:cubicBezTo>
                  <a:pt x="1086024" y="49285"/>
                  <a:pt x="2172049" y="98571"/>
                  <a:pt x="2705449" y="666925"/>
                </a:cubicBezTo>
                <a:cubicBezTo>
                  <a:pt x="3238849" y="1235279"/>
                  <a:pt x="3219624" y="2322702"/>
                  <a:pt x="3200400" y="3410125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22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셀렉터</a:t>
            </a:r>
            <a:r>
              <a:rPr lang="en-US" altLang="ko-KR" dirty="0"/>
              <a:t>(selector)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/>
              <a:t>태그의 모양을 꾸밀 스타일 시트를 선택하는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여러 유형의 </a:t>
            </a:r>
            <a:r>
              <a:rPr lang="ko-KR" altLang="en-US" dirty="0" err="1" smtClean="0"/>
              <a:t>셀렉터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웹 페이지의 모든 </a:t>
            </a:r>
            <a:r>
              <a:rPr lang="en-US" altLang="ko-KR" dirty="0"/>
              <a:t>&lt;h3&gt; </a:t>
            </a:r>
            <a:r>
              <a:rPr lang="ko-KR" altLang="en-US" dirty="0" smtClean="0"/>
              <a:t>태그에 </a:t>
            </a:r>
            <a:r>
              <a:rPr lang="en-US" altLang="ko-KR" dirty="0" err="1" smtClean="0"/>
              <a:t>color:brown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스타일을 적용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하는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h3</a:t>
            </a:r>
            <a:r>
              <a:rPr lang="ko-KR" altLang="en-US" dirty="0" smtClean="0"/>
              <a:t>를 만든 사례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005064"/>
            <a:ext cx="5277803" cy="154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2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언어가 무엇인지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 </a:t>
            </a:r>
            <a:r>
              <a:rPr lang="ko-KR" altLang="en-US" dirty="0" smtClean="0"/>
              <a:t>스타일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시트를 작성하는 방법을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만드는 방법을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텍스트 꾸미기를 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웹 페이지에 색과 모양을 꾸밀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의 박스 모델을 이해하고 다룰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태그의 배경과 테두리 등을 꾸밀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CSS3</a:t>
            </a:r>
            <a:r>
              <a:rPr lang="ko-KR" altLang="en-US" dirty="0" smtClean="0"/>
              <a:t>로 그림자 효과를 만들 수 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셀렉터</a:t>
            </a:r>
            <a:r>
              <a:rPr lang="ko-KR" altLang="en-US" dirty="0" smtClean="0"/>
              <a:t> 설명을 </a:t>
            </a:r>
            <a:r>
              <a:rPr lang="ko-KR" altLang="en-US" dirty="0"/>
              <a:t>위한 샘플 </a:t>
            </a:r>
            <a:r>
              <a:rPr lang="en-US" altLang="ko-KR" dirty="0"/>
              <a:t>HTML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83568" y="1556792"/>
            <a:ext cx="4392488" cy="3827502"/>
          </a:xfrm>
          <a:prstGeom prst="roundRect">
            <a:avLst>
              <a:gd name="adj" fmla="val 3694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 err="1"/>
              <a:t>셀렉터</a:t>
            </a:r>
            <a:r>
              <a:rPr lang="ko-KR" altLang="en-US" sz="1400" dirty="0"/>
              <a:t>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&lt;h3&gt;Web Programming&lt;/h3&gt;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&lt;div&gt; 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div&gt;2</a:t>
            </a:r>
            <a:r>
              <a:rPr lang="ko-KR" altLang="en-US" sz="1400" dirty="0"/>
              <a:t>학기 </a:t>
            </a:r>
            <a:r>
              <a:rPr lang="en-US" altLang="ko-KR" sz="1400" dirty="0"/>
              <a:t>&lt;strong&gt;</a:t>
            </a:r>
            <a:r>
              <a:rPr lang="ko-KR" altLang="en-US" sz="1400" dirty="0"/>
              <a:t>학습 내용</a:t>
            </a:r>
            <a:r>
              <a:rPr lang="en-US" altLang="ko-KR" sz="1400" dirty="0"/>
              <a:t>&lt;/strong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div&gt;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li&gt;HTML5&lt;/li&gt;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li&gt;&lt;strong&gt;CSS&lt;/strong&gt;&lt;/li&gt;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li&gt;JAVASCRIPT&lt;/li&gt;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dirty="0" err="1"/>
              <a:t>ul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div&gt;60</a:t>
            </a:r>
            <a:r>
              <a:rPr lang="ko-KR" altLang="en-US" sz="1400" dirty="0"/>
              <a:t>점 이하는 </a:t>
            </a:r>
            <a:r>
              <a:rPr lang="en-US" altLang="ko-KR" sz="1400" dirty="0"/>
              <a:t>F!&lt;/div&gt;</a:t>
            </a:r>
          </a:p>
          <a:p>
            <a:pPr defTabSz="180000"/>
            <a:r>
              <a:rPr lang="en-US" altLang="ko-KR" sz="1400" dirty="0"/>
              <a:t>&lt;/div&gt;</a:t>
            </a:r>
          </a:p>
          <a:p>
            <a:pPr defTabSz="180000"/>
            <a:r>
              <a:rPr lang="en-US" altLang="ko-KR" sz="1400" dirty="0"/>
              <a:t>&lt;/body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669220"/>
            <a:ext cx="2660627" cy="330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1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태그 이름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태그 이름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 이름이 </a:t>
            </a:r>
            <a:r>
              <a:rPr lang="ko-KR" altLang="en-US" dirty="0" err="1" smtClean="0"/>
              <a:t>셀렉터로</a:t>
            </a:r>
            <a:r>
              <a:rPr lang="ko-KR" altLang="en-US" dirty="0" smtClean="0"/>
              <a:t> 사용되는 유형</a:t>
            </a:r>
            <a:endParaRPr lang="en-US" altLang="ko-KR" dirty="0" smtClean="0"/>
          </a:p>
          <a:p>
            <a:pPr lvl="1"/>
            <a:r>
              <a:rPr lang="ko-KR" altLang="en-US" dirty="0" err="1"/>
              <a:t>셀렉터와</a:t>
            </a:r>
            <a:r>
              <a:rPr lang="ko-KR" altLang="en-US" dirty="0"/>
              <a:t> 같은 </a:t>
            </a:r>
            <a:r>
              <a:rPr lang="ko-KR" altLang="en-US" dirty="0" smtClean="0"/>
              <a:t>이름의 모든 </a:t>
            </a:r>
            <a:r>
              <a:rPr lang="ko-KR" altLang="en-US" dirty="0"/>
              <a:t>태그에 </a:t>
            </a:r>
            <a:r>
              <a:rPr lang="en-US" altLang="ko-KR" dirty="0"/>
              <a:t>CSS3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</a:t>
            </a:r>
            <a:r>
              <a:rPr lang="ko-KR" altLang="en-US" dirty="0"/>
              <a:t>적용</a:t>
            </a:r>
          </a:p>
          <a:p>
            <a:pPr lvl="1"/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24944"/>
            <a:ext cx="6666548" cy="30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9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점</a:t>
            </a:r>
            <a:r>
              <a:rPr lang="en-US" altLang="ko-KR" dirty="0" smtClean="0"/>
              <a:t>(.)</a:t>
            </a:r>
            <a:r>
              <a:rPr lang="ko-KR" altLang="en-US" dirty="0" smtClean="0"/>
              <a:t>으로 시작하는 이름의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속성으로만 지정 가능</a:t>
            </a:r>
            <a:endParaRPr lang="en-US" altLang="ko-KR" dirty="0"/>
          </a:p>
          <a:p>
            <a:pPr lvl="1"/>
            <a:r>
              <a:rPr lang="en-US" altLang="ko-KR" dirty="0" smtClean="0"/>
              <a:t>class</a:t>
            </a:r>
            <a:r>
              <a:rPr lang="ko-KR" altLang="en-US" dirty="0" smtClean="0"/>
              <a:t> 속성이 같은 모든 태그에 적용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body</a:t>
            </a:r>
            <a:r>
              <a:rPr lang="en-US" altLang="ko-KR" b="1" dirty="0" err="1" smtClean="0"/>
              <a:t>.main</a:t>
            </a:r>
            <a:r>
              <a:rPr lang="en-US" altLang="ko-KR" dirty="0" smtClean="0"/>
              <a:t> </a:t>
            </a:r>
            <a:r>
              <a:rPr lang="en-US" altLang="ko-KR" dirty="0"/>
              <a:t>{ background : </a:t>
            </a:r>
            <a:r>
              <a:rPr lang="en-US" altLang="ko-KR" dirty="0" err="1"/>
              <a:t>aliceblue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 smtClean="0"/>
              <a:t>&lt;body class=“main”&gt; </a:t>
            </a:r>
            <a:r>
              <a:rPr lang="ko-KR" altLang="en-US" dirty="0" smtClean="0"/>
              <a:t>태그에만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 가능</a:t>
            </a:r>
            <a:endParaRPr lang="en-US" altLang="ko-KR" dirty="0" smtClean="0"/>
          </a:p>
          <a:p>
            <a:pPr marL="4572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420888"/>
            <a:ext cx="6576465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9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id </a:t>
            </a:r>
            <a:r>
              <a:rPr lang="ko-KR" altLang="en-US" smtClean="0"/>
              <a:t>셀렉터</a:t>
            </a:r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#</a:t>
            </a:r>
            <a:r>
              <a:rPr lang="ko-KR" altLang="en-US" dirty="0" smtClean="0"/>
              <a:t>으로 시작하는 이름의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속성으로만 지정 가능</a:t>
            </a:r>
            <a:endParaRPr lang="en-US" altLang="ko-KR" dirty="0"/>
          </a:p>
          <a:p>
            <a:pPr lvl="1"/>
            <a:r>
              <a:rPr lang="en-US" altLang="ko-KR" dirty="0"/>
              <a:t>i</a:t>
            </a:r>
            <a:r>
              <a:rPr lang="en-US" altLang="ko-KR" dirty="0" smtClean="0"/>
              <a:t>d </a:t>
            </a:r>
            <a:r>
              <a:rPr lang="ko-KR" altLang="en-US" dirty="0" smtClean="0"/>
              <a:t>속성이 같은 모든 태그에 적용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err="1"/>
              <a:t>div#etc</a:t>
            </a:r>
            <a:r>
              <a:rPr lang="en-US" altLang="ko-KR" dirty="0"/>
              <a:t> { background : </a:t>
            </a:r>
            <a:r>
              <a:rPr lang="en-US" altLang="ko-KR" dirty="0" err="1"/>
              <a:t>mistyrose</a:t>
            </a:r>
            <a:r>
              <a:rPr lang="en-US" altLang="ko-KR" dirty="0"/>
              <a:t>; </a:t>
            </a:r>
            <a:r>
              <a:rPr lang="en-US" altLang="ko-KR" dirty="0" smtClean="0"/>
              <a:t>}</a:t>
            </a:r>
            <a:r>
              <a:rPr lang="ko-KR" altLang="en-US" dirty="0"/>
              <a:t> </a:t>
            </a:r>
            <a:r>
              <a:rPr lang="ko-KR" altLang="en-US" dirty="0" err="1" smtClean="0"/>
              <a:t>셀렉터는</a:t>
            </a:r>
            <a:r>
              <a:rPr lang="ko-KR" altLang="en-US" dirty="0" smtClean="0"/>
              <a:t> 다음 사용 불가능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         &lt;</a:t>
            </a:r>
            <a:r>
              <a:rPr lang="en-US" altLang="ko-KR" dirty="0"/>
              <a:t>p </a:t>
            </a:r>
            <a:r>
              <a:rPr lang="en-US" altLang="ko-KR" strike="sngStrike" dirty="0"/>
              <a:t>id="</a:t>
            </a:r>
            <a:r>
              <a:rPr lang="en-US" altLang="ko-KR" strike="sngStrike" dirty="0" err="1"/>
              <a:t>etc</a:t>
            </a:r>
            <a:r>
              <a:rPr lang="en-US" altLang="ko-KR" strike="sngStrike" dirty="0"/>
              <a:t>"</a:t>
            </a:r>
            <a:r>
              <a:rPr lang="en-US" altLang="ko-KR" dirty="0"/>
              <a:t>&gt;</a:t>
            </a:r>
            <a:r>
              <a:rPr lang="ko-KR" altLang="en-US" dirty="0"/>
              <a:t>안녕하세요</a:t>
            </a:r>
            <a:r>
              <a:rPr lang="en-US" altLang="ko-KR" dirty="0"/>
              <a:t>&lt;/p&gt;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564904"/>
            <a:ext cx="6775133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id </a:t>
            </a:r>
            <a:r>
              <a:rPr lang="ko-KR" altLang="en-US" dirty="0" err="1" smtClean="0"/>
              <a:t>셀렉터와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id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셀렉터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id </a:t>
            </a:r>
            <a:r>
              <a:rPr lang="ko-KR" altLang="en-US" dirty="0" smtClean="0"/>
              <a:t>속성의 목적은 각 태그를 유일하게 구분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동일한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속성이 같지 않도록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파일 작성하는 것이 </a:t>
            </a:r>
            <a:r>
              <a:rPr lang="ko-KR" altLang="en-US" dirty="0" err="1" smtClean="0"/>
              <a:t>바람직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자바스크립트 코드에서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값을 가진 태그 객체를 찾을 때 문제됨</a:t>
            </a:r>
            <a:r>
              <a:rPr lang="en-US" altLang="ko-KR" dirty="0" smtClean="0"/>
              <a:t>(8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2</a:t>
            </a:r>
            <a:r>
              <a:rPr lang="ko-KR" altLang="en-US" dirty="0" smtClean="0"/>
              <a:t>절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 찾기</a:t>
            </a:r>
            <a:r>
              <a:rPr lang="en-US" altLang="ko-KR" dirty="0"/>
              <a:t> </a:t>
            </a:r>
            <a:r>
              <a:rPr lang="ko-KR" altLang="en-US" dirty="0" smtClean="0"/>
              <a:t>참고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적합한 활용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id </a:t>
            </a:r>
            <a:r>
              <a:rPr lang="ko-KR" altLang="en-US" dirty="0" err="1" smtClean="0"/>
              <a:t>셀렉터는</a:t>
            </a:r>
            <a:r>
              <a:rPr lang="ko-KR" altLang="en-US" dirty="0" smtClean="0"/>
              <a:t> 여러 태그 중 특정 태그에만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스타일을 적용할 때 적합</a:t>
            </a:r>
            <a:endParaRPr lang="en-US" altLang="ko-KR" dirty="0" smtClean="0"/>
          </a:p>
          <a:p>
            <a:r>
              <a:rPr lang="en-US" altLang="ko-KR" dirty="0" smtClean="0"/>
              <a:t>class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적합한 활용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여러 태그를 하나의 그룹으로 묶어 단체로 동일한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스타일을 적용할 때 적합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class </a:t>
            </a:r>
            <a:r>
              <a:rPr lang="ko-KR" altLang="en-US" dirty="0" smtClean="0"/>
              <a:t>속성 값이 같은 태그에 모두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스타일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태그의 종류에 관계없이 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활용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923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셀렉터 조합하기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개 이상의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조합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조합에 적합한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태그에만 적용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자식 </a:t>
            </a:r>
            <a:r>
              <a:rPr lang="ko-KR" altLang="en-US" dirty="0" err="1" smtClean="0"/>
              <a:t>셀렉터</a:t>
            </a:r>
            <a:r>
              <a:rPr lang="en-US" altLang="ko-KR" dirty="0" smtClean="0"/>
              <a:t>(child selector)</a:t>
            </a:r>
          </a:p>
          <a:p>
            <a:pPr lvl="1"/>
            <a:r>
              <a:rPr lang="en-US" altLang="ko-KR" dirty="0" err="1"/>
              <a:t>부모</a:t>
            </a:r>
            <a:r>
              <a:rPr lang="en-US" altLang="ko-KR" dirty="0"/>
              <a:t> </a:t>
            </a:r>
            <a:r>
              <a:rPr lang="en-US" altLang="ko-KR" dirty="0" err="1"/>
              <a:t>자식</a:t>
            </a:r>
            <a:r>
              <a:rPr lang="en-US" altLang="ko-KR" dirty="0"/>
              <a:t> </a:t>
            </a:r>
            <a:r>
              <a:rPr lang="en-US" altLang="ko-KR" dirty="0" err="1"/>
              <a:t>관계인</a:t>
            </a:r>
            <a:r>
              <a:rPr lang="en-US" altLang="ko-KR" dirty="0"/>
              <a:t> 두 </a:t>
            </a:r>
            <a:r>
              <a:rPr lang="en-US" altLang="ko-KR" dirty="0" err="1"/>
              <a:t>셀렉터를</a:t>
            </a:r>
            <a:r>
              <a:rPr lang="en-US" altLang="ko-KR" dirty="0"/>
              <a:t> ‘&gt;’ </a:t>
            </a:r>
            <a:r>
              <a:rPr lang="en-US" altLang="ko-KR" dirty="0" err="1"/>
              <a:t>기호로</a:t>
            </a:r>
            <a:r>
              <a:rPr lang="en-US" altLang="ko-KR" dirty="0"/>
              <a:t> </a:t>
            </a:r>
            <a:r>
              <a:rPr lang="en-US" altLang="ko-KR" dirty="0" err="1" smtClean="0"/>
              <a:t>조합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div </a:t>
            </a:r>
            <a:r>
              <a:rPr lang="en-US" altLang="ko-KR" dirty="0"/>
              <a:t>&gt; strong </a:t>
            </a:r>
            <a:r>
              <a:rPr lang="en-US" altLang="ko-KR" dirty="0" smtClean="0"/>
              <a:t>{ color </a:t>
            </a:r>
            <a:r>
              <a:rPr lang="en-US" altLang="ko-KR" dirty="0"/>
              <a:t>: </a:t>
            </a:r>
            <a:r>
              <a:rPr lang="en-US" altLang="ko-KR" dirty="0" err="1"/>
              <a:t>dodgerblue</a:t>
            </a:r>
            <a:r>
              <a:rPr lang="en-US" altLang="ko-KR" dirty="0"/>
              <a:t>; } </a:t>
            </a:r>
          </a:p>
          <a:p>
            <a:pPr lvl="2"/>
            <a:r>
              <a:rPr lang="en-US" altLang="ko-KR" dirty="0"/>
              <a:t>&lt;div&gt;</a:t>
            </a:r>
            <a:r>
              <a:rPr lang="ko-KR" altLang="en-US" dirty="0"/>
              <a:t>의 직계 자식인 </a:t>
            </a:r>
            <a:r>
              <a:rPr lang="en-US" altLang="ko-KR" dirty="0"/>
              <a:t>&lt;strong&gt;</a:t>
            </a:r>
            <a:r>
              <a:rPr lang="ko-KR" altLang="en-US" dirty="0"/>
              <a:t>에 </a:t>
            </a:r>
            <a:r>
              <a:rPr lang="ko-KR" altLang="en-US" dirty="0" smtClean="0"/>
              <a:t>적용되는 스타일 시트 </a:t>
            </a: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자손 </a:t>
            </a:r>
            <a:r>
              <a:rPr lang="ko-KR" altLang="en-US" dirty="0" err="1" smtClean="0"/>
              <a:t>셀렉터</a:t>
            </a:r>
            <a:r>
              <a:rPr lang="en-US" altLang="ko-KR" dirty="0" smtClean="0"/>
              <a:t>(descendent selector)</a:t>
            </a:r>
          </a:p>
          <a:p>
            <a:pPr lvl="1"/>
            <a:r>
              <a:rPr lang="ko-KR" altLang="en-US" dirty="0"/>
              <a:t>자손 관계인 </a:t>
            </a:r>
            <a:r>
              <a:rPr lang="en-US" altLang="ko-KR" dirty="0"/>
              <a:t>2 </a:t>
            </a:r>
            <a:r>
              <a:rPr lang="ko-KR" altLang="en-US" dirty="0"/>
              <a:t>개 이상의 </a:t>
            </a:r>
            <a:r>
              <a:rPr lang="ko-KR" altLang="en-US" dirty="0" smtClean="0"/>
              <a:t>태그 나열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/>
              <a:t>ul</a:t>
            </a:r>
            <a:r>
              <a:rPr lang="en-US" altLang="ko-KR" dirty="0"/>
              <a:t> strong { color : </a:t>
            </a:r>
            <a:r>
              <a:rPr lang="en-US" altLang="ko-KR" dirty="0" err="1"/>
              <a:t>dodgerblue</a:t>
            </a:r>
            <a:r>
              <a:rPr lang="en-US" altLang="ko-KR" dirty="0"/>
              <a:t>; }</a:t>
            </a:r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의 자손 </a:t>
            </a:r>
            <a:r>
              <a:rPr lang="en-US" altLang="ko-KR" dirty="0"/>
              <a:t>&lt;strong&gt;</a:t>
            </a:r>
            <a:r>
              <a:rPr lang="ko-KR" altLang="en-US" dirty="0"/>
              <a:t>에 적용되는 스타일 시트 </a:t>
            </a:r>
          </a:p>
          <a:p>
            <a:pPr lvl="2"/>
            <a:endParaRPr lang="ko-KR" altLang="en-US" dirty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2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자식 </a:t>
            </a:r>
            <a:r>
              <a:rPr lang="ko-KR" altLang="en-US" dirty="0" err="1"/>
              <a:t>셀렉터와</a:t>
            </a:r>
            <a:r>
              <a:rPr lang="ko-KR" altLang="en-US" dirty="0"/>
              <a:t> 자손 </a:t>
            </a:r>
            <a:r>
              <a:rPr lang="ko-KR" altLang="en-US" dirty="0" err="1"/>
              <a:t>셀렉터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556792"/>
            <a:ext cx="8829675" cy="41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1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전체 </a:t>
            </a:r>
            <a:r>
              <a:rPr lang="ko-KR" altLang="en-US" dirty="0" err="1" smtClean="0"/>
              <a:t>셀렉터와</a:t>
            </a:r>
            <a:r>
              <a:rPr lang="ko-KR" altLang="en-US" dirty="0" smtClean="0"/>
              <a:t> 속성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전체 </a:t>
            </a:r>
            <a:r>
              <a:rPr lang="ko-KR" altLang="en-US" dirty="0" err="1" smtClean="0"/>
              <a:t>셀렉터</a:t>
            </a:r>
            <a:r>
              <a:rPr lang="en-US" altLang="ko-KR" dirty="0" smtClean="0"/>
              <a:t>(universal </a:t>
            </a:r>
            <a:r>
              <a:rPr lang="en-US" altLang="ko-KR" dirty="0"/>
              <a:t>selector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와일드 문자</a:t>
            </a:r>
            <a:r>
              <a:rPr lang="en-US" altLang="ko-KR" dirty="0" smtClean="0"/>
              <a:t>(*)</a:t>
            </a:r>
            <a:r>
              <a:rPr lang="ko-KR" altLang="en-US" dirty="0" smtClean="0"/>
              <a:t>를 사용하여 모든 태그에 적용시키는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* </a:t>
            </a:r>
            <a:r>
              <a:rPr lang="en-US" altLang="ko-KR" dirty="0"/>
              <a:t>{ color : green; }</a:t>
            </a:r>
          </a:p>
          <a:p>
            <a:pPr lvl="2"/>
            <a:r>
              <a:rPr lang="ko-KR" altLang="en-US" dirty="0" smtClean="0"/>
              <a:t>웹 페이지의 모든 태그에 적용</a:t>
            </a:r>
            <a:r>
              <a:rPr lang="en-US" altLang="ko-KR" dirty="0" smtClean="0"/>
              <a:t>. </a:t>
            </a:r>
            <a:r>
              <a:rPr lang="ko-KR" altLang="en-US" dirty="0" smtClean="0"/>
              <a:t>텍스트 색을 </a:t>
            </a:r>
            <a:r>
              <a:rPr lang="en-US" altLang="ko-KR" dirty="0" smtClean="0"/>
              <a:t>green</a:t>
            </a:r>
            <a:r>
              <a:rPr lang="ko-KR" altLang="en-US" dirty="0" smtClean="0"/>
              <a:t>으로 칠함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 smtClean="0"/>
              <a:t>속성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특정 속성</a:t>
            </a:r>
            <a:r>
              <a:rPr lang="en-US" altLang="ko-KR" dirty="0"/>
              <a:t>(attribute)</a:t>
            </a:r>
            <a:r>
              <a:rPr lang="ko-KR" altLang="en-US" dirty="0"/>
              <a:t>에 대해 값이 일치하는 태그에만 스타일을 적용하는 </a:t>
            </a:r>
            <a:r>
              <a:rPr lang="ko-KR" altLang="en-US" dirty="0" err="1"/>
              <a:t>셀렉터</a:t>
            </a:r>
            <a:endParaRPr lang="ko-KR" altLang="en-US" dirty="0"/>
          </a:p>
          <a:p>
            <a:pPr marL="365760" lvl="1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input[type=text] { color : red; } </a:t>
            </a:r>
          </a:p>
          <a:p>
            <a:pPr lvl="2"/>
            <a:r>
              <a:rPr lang="en-US" altLang="ko-KR" smtClean="0"/>
              <a:t>type </a:t>
            </a:r>
            <a:r>
              <a:rPr lang="ko-KR" altLang="en-US" dirty="0"/>
              <a:t>속성값이 “</a:t>
            </a:r>
            <a:r>
              <a:rPr lang="en-US" altLang="ko-KR" dirty="0"/>
              <a:t>text”</a:t>
            </a:r>
            <a:r>
              <a:rPr lang="ko-KR" altLang="en-US" dirty="0"/>
              <a:t>인 </a:t>
            </a:r>
            <a:r>
              <a:rPr lang="en-US" altLang="ko-KR" dirty="0"/>
              <a:t>&lt;input&gt; </a:t>
            </a:r>
            <a:r>
              <a:rPr lang="ko-KR" altLang="en-US" dirty="0"/>
              <a:t>태그에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&lt;input</a:t>
            </a:r>
            <a:r>
              <a:rPr lang="ko-KR" altLang="en-US" dirty="0" smtClean="0"/>
              <a:t> </a:t>
            </a:r>
            <a:r>
              <a:rPr lang="en-US" altLang="ko-KR" dirty="0" smtClean="0"/>
              <a:t>type=“text”&gt;</a:t>
            </a:r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87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가상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r>
              <a:rPr lang="en-US" altLang="ko-KR" dirty="0"/>
              <a:t>(</a:t>
            </a:r>
            <a:r>
              <a:rPr lang="en-US" altLang="ko-KR" dirty="0" smtClean="0"/>
              <a:t>pseudo-class)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셀렉터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73630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어떤 조건이나 상황에서 스타일을 </a:t>
            </a:r>
            <a:r>
              <a:rPr lang="ko-KR" altLang="en-US" dirty="0"/>
              <a:t>적용하도록 만든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40</a:t>
            </a:r>
            <a:r>
              <a:rPr lang="ko-KR" altLang="en-US" dirty="0" smtClean="0"/>
              <a:t>개 이상의 많은 가상 클래스 </a:t>
            </a:r>
            <a:r>
              <a:rPr lang="ko-KR" altLang="en-US" dirty="0" err="1" smtClean="0"/>
              <a:t>셀렉터</a:t>
            </a:r>
            <a:r>
              <a:rPr lang="ko-KR" altLang="en-US" dirty="0" smtClean="0"/>
              <a:t> 있음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1) </a:t>
            </a:r>
            <a:r>
              <a:rPr lang="en-US" altLang="ko-KR" dirty="0"/>
              <a:t>a:visited { color : green; }</a:t>
            </a:r>
          </a:p>
          <a:p>
            <a:pPr lvl="3"/>
            <a:r>
              <a:rPr lang="ko-KR" altLang="en-US" dirty="0"/>
              <a:t>방문한 </a:t>
            </a:r>
            <a:r>
              <a:rPr lang="en-US" altLang="ko-KR" dirty="0"/>
              <a:t>&lt;a&gt;</a:t>
            </a:r>
            <a:r>
              <a:rPr lang="ko-KR" altLang="en-US" dirty="0"/>
              <a:t>의 링크 텍스트 색을 </a:t>
            </a:r>
            <a:r>
              <a:rPr lang="en-US" altLang="ko-KR" dirty="0"/>
              <a:t>green</a:t>
            </a:r>
            <a:r>
              <a:rPr lang="ko-KR" altLang="en-US" dirty="0"/>
              <a:t>으로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2)</a:t>
            </a:r>
            <a:r>
              <a:rPr lang="en-US" altLang="ko-KR" dirty="0"/>
              <a:t> </a:t>
            </a:r>
            <a:r>
              <a:rPr lang="en-US" altLang="ko-KR" dirty="0" err="1"/>
              <a:t>li:hover</a:t>
            </a:r>
            <a:r>
              <a:rPr lang="en-US" altLang="ko-KR" dirty="0"/>
              <a:t> { background : </a:t>
            </a:r>
            <a:r>
              <a:rPr lang="en-US" altLang="ko-KR" dirty="0" err="1"/>
              <a:t>yellowgreen</a:t>
            </a:r>
            <a:r>
              <a:rPr lang="en-US" altLang="ko-KR" dirty="0"/>
              <a:t>; } </a:t>
            </a:r>
            <a:endParaRPr lang="en-US" altLang="ko-KR" dirty="0" smtClean="0"/>
          </a:p>
          <a:p>
            <a:pPr lvl="3" fontAlgn="base" latinLnBrk="0"/>
            <a:r>
              <a:rPr lang="en-US" altLang="ko-KR" dirty="0"/>
              <a:t>&lt;li&gt; </a:t>
            </a:r>
            <a:r>
              <a:rPr lang="ko-KR" altLang="en-US" dirty="0" smtClean="0"/>
              <a:t>태그에 </a:t>
            </a:r>
            <a:r>
              <a:rPr lang="ko-KR" altLang="en-US" dirty="0"/>
              <a:t>마우스가 </a:t>
            </a:r>
            <a:r>
              <a:rPr lang="ko-KR" altLang="en-US" dirty="0" smtClean="0"/>
              <a:t>올라오면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yellowgreen</a:t>
            </a:r>
            <a:r>
              <a:rPr lang="ko-KR" altLang="en-US" dirty="0"/>
              <a:t>을 배경색으로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내려가면 복귀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501008"/>
            <a:ext cx="6547393" cy="30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7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:</a:t>
            </a:r>
            <a:r>
              <a:rPr lang="en-US" altLang="ko-KR" dirty="0" err="1" smtClean="0"/>
              <a:t>firstletter</a:t>
            </a:r>
            <a:r>
              <a:rPr lang="ko-KR" altLang="en-US" dirty="0" smtClean="0"/>
              <a:t>와 </a:t>
            </a:r>
            <a:r>
              <a:rPr lang="en-US" altLang="ko-KR" dirty="0"/>
              <a:t>:</a:t>
            </a:r>
            <a:r>
              <a:rPr lang="en-US" altLang="ko-KR" dirty="0" smtClean="0"/>
              <a:t>hover</a:t>
            </a:r>
            <a:r>
              <a:rPr lang="ko-KR" altLang="en-US" dirty="0" smtClean="0"/>
              <a:t>의 사용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700808"/>
            <a:ext cx="8718233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7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CSS3 </a:t>
            </a:r>
            <a:r>
              <a:rPr lang="ko-KR" altLang="en-US" smtClean="0"/>
              <a:t>스타일 시트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CSS(Cascading Style Sheet)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문서의 색이나 모양 등 외관을 꾸미는 언어</a:t>
            </a:r>
          </a:p>
          <a:p>
            <a:pPr lvl="1"/>
            <a:r>
              <a:rPr lang="en-US" altLang="ko-KR" dirty="0" smtClean="0"/>
              <a:t>CSS</a:t>
            </a:r>
            <a:r>
              <a:rPr lang="ko-KR" altLang="en-US" dirty="0" smtClean="0"/>
              <a:t>로 작성된 코드를 스타일 시트</a:t>
            </a:r>
            <a:r>
              <a:rPr lang="en-US" altLang="ko-KR" dirty="0" smtClean="0"/>
              <a:t>(style sheet)</a:t>
            </a:r>
            <a:r>
              <a:rPr lang="ko-KR" altLang="en-US" dirty="0" smtClean="0"/>
              <a:t>라고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</a:t>
            </a:r>
            <a:r>
              <a:rPr lang="en-US" altLang="ko-KR" dirty="0" smtClean="0"/>
              <a:t>CSS3 : CSS level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</a:p>
          <a:p>
            <a:pPr lvl="2"/>
            <a:r>
              <a:rPr lang="en-US" altLang="ko-KR" dirty="0" smtClean="0"/>
              <a:t>CSS1 -&gt; CSS2 -&gt; CSS3 -&gt; CSS4(</a:t>
            </a:r>
            <a:r>
              <a:rPr lang="ko-KR" altLang="en-US" dirty="0" smtClean="0"/>
              <a:t>현재 표준화 작업 중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CSS3</a:t>
            </a:r>
            <a:r>
              <a:rPr lang="ko-KR" altLang="en-US" dirty="0" smtClean="0"/>
              <a:t>의 기능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색상과 배경</a:t>
            </a:r>
          </a:p>
          <a:p>
            <a:pPr lvl="2"/>
            <a:r>
              <a:rPr lang="ko-KR" altLang="en-US" dirty="0" smtClean="0"/>
              <a:t>텍스트</a:t>
            </a:r>
          </a:p>
          <a:p>
            <a:pPr lvl="2"/>
            <a:r>
              <a:rPr lang="ko-KR" altLang="en-US" dirty="0" smtClean="0"/>
              <a:t>폰트</a:t>
            </a:r>
          </a:p>
          <a:p>
            <a:pPr lvl="2"/>
            <a:r>
              <a:rPr lang="ko-KR" altLang="en-US" dirty="0" smtClean="0"/>
              <a:t>박스 모델</a:t>
            </a:r>
            <a:r>
              <a:rPr lang="en-US" altLang="ko-KR" dirty="0" smtClean="0"/>
              <a:t>(Box Model)</a:t>
            </a:r>
            <a:endParaRPr lang="ko-KR" altLang="en-US" dirty="0" smtClean="0"/>
          </a:p>
          <a:p>
            <a:pPr lvl="2"/>
            <a:r>
              <a:rPr lang="ko-KR" altLang="en-US" dirty="0" err="1" smtClean="0"/>
              <a:t>비주얼</a:t>
            </a:r>
            <a:r>
              <a:rPr lang="ko-KR" altLang="en-US" dirty="0" smtClean="0"/>
              <a:t> 포맷 및 효과</a:t>
            </a:r>
          </a:p>
          <a:p>
            <a:pPr lvl="2"/>
            <a:r>
              <a:rPr lang="ko-KR" altLang="en-US" dirty="0" smtClean="0"/>
              <a:t>리스트</a:t>
            </a:r>
          </a:p>
          <a:p>
            <a:pPr lvl="2"/>
            <a:r>
              <a:rPr lang="ko-KR" altLang="en-US" dirty="0" smtClean="0"/>
              <a:t>테이블</a:t>
            </a:r>
          </a:p>
          <a:p>
            <a:pPr lvl="2"/>
            <a:r>
              <a:rPr lang="ko-KR" altLang="en-US" dirty="0" smtClean="0"/>
              <a:t>사용자 인터페이스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81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4-9 </a:t>
            </a:r>
            <a:r>
              <a:rPr lang="ko-KR" altLang="en-US" dirty="0" err="1"/>
              <a:t>셀렉터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398136"/>
            <a:ext cx="3744416" cy="5339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만들기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&lt;style&gt;</a:t>
            </a:r>
          </a:p>
          <a:p>
            <a:pPr defTabSz="180000"/>
            <a:r>
              <a:rPr lang="en-US" altLang="ko-KR" sz="1100" b="1" dirty="0"/>
              <a:t>h3,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li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태그 이름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brown;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div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&gt;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strong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자식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yellow;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b="1" dirty="0" err="1"/>
              <a:t>ul</a:t>
            </a:r>
            <a:r>
              <a:rPr lang="en-US" altLang="ko-KR" sz="1100" b="1" dirty="0"/>
              <a:t> strong 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dodgerblue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.warning </a:t>
            </a:r>
            <a:r>
              <a:rPr lang="en-US" altLang="ko-KR" sz="1100" dirty="0"/>
              <a:t>{ 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red;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 err="1"/>
              <a:t>body.main</a:t>
            </a:r>
            <a:r>
              <a:rPr lang="en-US" altLang="ko-KR" sz="1100" b="1" dirty="0"/>
              <a:t> { </a:t>
            </a:r>
            <a:r>
              <a:rPr lang="en-US" altLang="ko-KR" sz="1100" dirty="0"/>
              <a:t>/* class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aliceblue</a:t>
            </a:r>
            <a:r>
              <a:rPr lang="en-US" altLang="ko-KR" sz="1100" dirty="0"/>
              <a:t>; 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</a:t>
            </a:r>
            <a:r>
              <a:rPr lang="en-US" altLang="ko-KR" sz="1100" dirty="0"/>
              <a:t>{ /* id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mistyrose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#list span{ </a:t>
            </a:r>
            <a:r>
              <a:rPr lang="en-US" altLang="ko-KR" sz="1100" dirty="0"/>
              <a:t>/* </a:t>
            </a:r>
            <a:r>
              <a:rPr lang="ko-KR" altLang="en-US" sz="1100" dirty="0"/>
              <a:t>자손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forestgreen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h3:first-letter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 </a:t>
            </a:r>
            <a:r>
              <a:rPr lang="en-US" altLang="ko-KR" sz="1100" dirty="0"/>
              <a:t>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color </a:t>
            </a:r>
            <a:r>
              <a:rPr lang="en-US" altLang="ko-KR" sz="1100" dirty="0"/>
              <a:t>: red;</a:t>
            </a:r>
          </a:p>
          <a:p>
            <a:pPr defTabSz="180000"/>
            <a:r>
              <a:rPr lang="en-US" altLang="ko-KR" sz="1100" dirty="0"/>
              <a:t>} </a:t>
            </a:r>
          </a:p>
          <a:p>
            <a:pPr defTabSz="180000"/>
            <a:r>
              <a:rPr lang="en-US" altLang="ko-KR" sz="1100" b="1" dirty="0" err="1"/>
              <a:t>li:hover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{</a:t>
            </a:r>
            <a:r>
              <a:rPr lang="en-US" altLang="ko-KR" sz="1100" dirty="0"/>
              <a:t> /* </a:t>
            </a:r>
            <a:r>
              <a:rPr lang="ko-KR" altLang="en-US" sz="1100" dirty="0"/>
              <a:t>가상 클래스 </a:t>
            </a:r>
            <a:r>
              <a:rPr lang="ko-KR" altLang="en-US" sz="1100" dirty="0" err="1"/>
              <a:t>셀렉터</a:t>
            </a:r>
            <a:r>
              <a:rPr lang="ko-KR" altLang="en-US" sz="1100" dirty="0"/>
              <a:t> *</a:t>
            </a:r>
            <a:r>
              <a:rPr lang="en-US" altLang="ko-KR" sz="1100" dirty="0"/>
              <a:t>/</a:t>
            </a:r>
          </a:p>
          <a:p>
            <a:pPr defTabSz="180000"/>
            <a:r>
              <a:rPr lang="en-US" altLang="ko-KR" sz="1100" dirty="0" smtClean="0"/>
              <a:t>	background 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yellowgreen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8" name="직사각형 7"/>
          <p:cNvSpPr/>
          <p:nvPr/>
        </p:nvSpPr>
        <p:spPr>
          <a:xfrm>
            <a:off x="4424238" y="1412776"/>
            <a:ext cx="4572000" cy="2631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&lt;/style&gt;&lt;/head&gt;</a:t>
            </a:r>
          </a:p>
          <a:p>
            <a:pPr defTabSz="180000"/>
            <a:r>
              <a:rPr lang="en-US" altLang="ko-KR" sz="1100" dirty="0" smtClean="0"/>
              <a:t>&lt;</a:t>
            </a:r>
            <a:r>
              <a:rPr lang="en-US" altLang="ko-KR" sz="1100" dirty="0"/>
              <a:t>body class="main"&gt;</a:t>
            </a:r>
          </a:p>
          <a:p>
            <a:pPr defTabSz="180000"/>
            <a:r>
              <a:rPr lang="en-US" altLang="ko-KR" sz="1100" dirty="0"/>
              <a:t>&lt;h3&gt;Web Programming&lt;/h3&gt;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&lt;div&gt; </a:t>
            </a:r>
          </a:p>
          <a:p>
            <a:pPr defTabSz="180000"/>
            <a:r>
              <a:rPr lang="en-US" altLang="ko-KR" sz="1100" dirty="0"/>
              <a:t>	&lt;div&gt;2</a:t>
            </a:r>
            <a:r>
              <a:rPr lang="ko-KR" altLang="en-US" sz="1100" dirty="0"/>
              <a:t>학기 </a:t>
            </a:r>
            <a:r>
              <a:rPr lang="en-US" altLang="ko-KR" sz="1100" dirty="0"/>
              <a:t>&lt;strong&gt;</a:t>
            </a:r>
            <a:r>
              <a:rPr lang="ko-KR" altLang="en-US" sz="1100" dirty="0"/>
              <a:t>학습 내용</a:t>
            </a:r>
            <a:r>
              <a:rPr lang="en-US" altLang="ko-KR" sz="1100" dirty="0"/>
              <a:t>&lt;/strong&gt;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.&lt;/div&gt;</a:t>
            </a:r>
          </a:p>
          <a:p>
            <a:pPr defTabSz="180000"/>
            <a:r>
              <a:rPr lang="en-US" altLang="ko-KR" sz="1100" dirty="0"/>
              <a:t>	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 id="list"&gt;</a:t>
            </a:r>
          </a:p>
          <a:p>
            <a:pPr defTabSz="180000"/>
            <a:r>
              <a:rPr lang="en-US" altLang="ko-KR" sz="1100" dirty="0"/>
              <a:t>		&lt;li&gt;&lt;span&gt;HTML5&lt;/span&gt;&lt;/li&gt;</a:t>
            </a:r>
          </a:p>
          <a:p>
            <a:pPr defTabSz="180000"/>
            <a:r>
              <a:rPr lang="en-US" altLang="ko-KR" sz="1100" dirty="0"/>
              <a:t>		&lt;li&gt;&lt;strong&gt;CSS&lt;/strong&gt;&lt;/li&gt;</a:t>
            </a:r>
          </a:p>
          <a:p>
            <a:pPr defTabSz="180000"/>
            <a:r>
              <a:rPr lang="en-US" altLang="ko-KR" sz="1100" dirty="0"/>
              <a:t>		&lt;li&gt;JAVASCRIPT&lt;/li&gt;</a:t>
            </a:r>
          </a:p>
          <a:p>
            <a:pPr defTabSz="180000"/>
            <a:r>
              <a:rPr lang="en-US" altLang="ko-KR" sz="1100" dirty="0"/>
              <a:t>	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	&lt;div class="warning"&gt;60</a:t>
            </a:r>
            <a:r>
              <a:rPr lang="ko-KR" altLang="en-US" sz="1100" dirty="0"/>
              <a:t>점 이하는 </a:t>
            </a:r>
            <a:r>
              <a:rPr lang="en-US" altLang="ko-KR" sz="1100" dirty="0"/>
              <a:t>F&lt;/div&gt;</a:t>
            </a:r>
          </a:p>
          <a:p>
            <a:pPr defTabSz="180000"/>
            <a:r>
              <a:rPr lang="en-US" altLang="ko-KR" sz="1100" dirty="0"/>
              <a:t>&lt;/div&gt;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grpSp>
        <p:nvGrpSpPr>
          <p:cNvPr id="3" name="그룹 2"/>
          <p:cNvGrpSpPr/>
          <p:nvPr/>
        </p:nvGrpSpPr>
        <p:grpSpPr>
          <a:xfrm>
            <a:off x="5429212" y="3590357"/>
            <a:ext cx="2331503" cy="2895972"/>
            <a:chOff x="5201224" y="3501008"/>
            <a:chExt cx="2331503" cy="289597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1224" y="3501008"/>
              <a:ext cx="2331503" cy="289597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5145" y="5515785"/>
              <a:ext cx="195124" cy="290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49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CSS3</a:t>
            </a:r>
            <a:r>
              <a:rPr lang="ko-KR" altLang="en-US" smtClean="0"/>
              <a:t>에서 색 표현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960440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 smtClean="0"/>
              <a:t>3 </a:t>
            </a:r>
            <a:r>
              <a:rPr lang="ko-KR" altLang="en-US" sz="2000" dirty="0" smtClean="0"/>
              <a:t>가지 방법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16</a:t>
            </a:r>
            <a:r>
              <a:rPr lang="ko-KR" altLang="en-US" sz="1800" dirty="0" smtClean="0"/>
              <a:t>진수 코드로 표현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en-US" altLang="ko-KR" sz="1800" dirty="0" smtClean="0"/>
              <a:t>10</a:t>
            </a:r>
            <a:r>
              <a:rPr lang="ko-KR" altLang="en-US" sz="1800" dirty="0" smtClean="0"/>
              <a:t>진수 코드와 </a:t>
            </a:r>
            <a:r>
              <a:rPr lang="en-US" altLang="ko-KR" sz="1800" dirty="0" smtClean="0"/>
              <a:t>RGB()</a:t>
            </a:r>
            <a:r>
              <a:rPr lang="ko-KR" altLang="en-US" sz="1800" dirty="0" smtClean="0"/>
              <a:t>로 표현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색 이름으로 표현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CSS3 </a:t>
            </a:r>
            <a:r>
              <a:rPr lang="ko-KR" altLang="en-US" sz="1600" dirty="0" smtClean="0"/>
              <a:t>표준에서는 </a:t>
            </a:r>
            <a:r>
              <a:rPr lang="en-US" altLang="ko-KR" sz="1600" dirty="0" smtClean="0"/>
              <a:t>140</a:t>
            </a:r>
            <a:r>
              <a:rPr lang="ko-KR" altLang="en-US" sz="1600" dirty="0" smtClean="0"/>
              <a:t>개 색의 이름을 정하고 있음</a:t>
            </a:r>
            <a:endParaRPr lang="en-US" altLang="ko-KR" sz="1600" dirty="0" smtClean="0"/>
          </a:p>
          <a:p>
            <a:r>
              <a:rPr lang="ko-KR" altLang="en-US" sz="2000" dirty="0" smtClean="0"/>
              <a:t>사례</a:t>
            </a:r>
          </a:p>
          <a:p>
            <a:pPr lvl="2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44685" y="5338128"/>
            <a:ext cx="65116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 smtClean="0">
                <a:cs typeface="Times New Roman" panose="02020603050405020304" pitchFamily="18" charset="0"/>
              </a:rPr>
              <a:t>div </a:t>
            </a:r>
            <a:r>
              <a:rPr lang="en-US" altLang="ko-KR" sz="1600" dirty="0">
                <a:cs typeface="Times New Roman" panose="02020603050405020304" pitchFamily="18" charset="0"/>
              </a:rPr>
              <a:t>{ </a:t>
            </a:r>
            <a:r>
              <a:rPr lang="en-US" altLang="ko-KR" sz="1600" dirty="0" smtClean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: </a:t>
            </a:r>
            <a:r>
              <a:rPr lang="en-US" altLang="ko-KR" sz="1600" dirty="0">
                <a:solidFill>
                  <a:srgbClr val="00B0F0"/>
                </a:solidFill>
              </a:rPr>
              <a:t>#</a:t>
            </a:r>
            <a:r>
              <a:rPr lang="en-US" altLang="ko-KR" sz="1600" dirty="0" smtClean="0">
                <a:solidFill>
                  <a:srgbClr val="00B0F0"/>
                </a:solidFill>
              </a:rPr>
              <a:t>8A2BE2</a:t>
            </a:r>
            <a:r>
              <a:rPr lang="en-US" altLang="ko-KR" sz="1600" dirty="0">
                <a:cs typeface="Times New Roman" panose="02020603050405020304" pitchFamily="18" charset="0"/>
              </a:rPr>
              <a:t>; } 	  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16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진수 코드 </a:t>
            </a:r>
            <a:r>
              <a:rPr lang="en-US" altLang="ko-KR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 smtClean="0">
                <a:cs typeface="Times New Roman" panose="02020603050405020304" pitchFamily="18" charset="0"/>
              </a:rPr>
              <a:t>div </a:t>
            </a:r>
            <a:r>
              <a:rPr lang="en-US" altLang="ko-KR" sz="1600" dirty="0">
                <a:cs typeface="Times New Roman" panose="02020603050405020304" pitchFamily="18" charset="0"/>
              </a:rPr>
              <a:t>{</a:t>
            </a:r>
            <a:r>
              <a:rPr lang="en-US" altLang="ko-KR" sz="1600" dirty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solidFill>
                  <a:srgbClr val="CC00CC"/>
                </a:solidFill>
                <a:cs typeface="Times New Roman" panose="02020603050405020304" pitchFamily="18" charset="0"/>
              </a:rPr>
              <a:t>color</a:t>
            </a:r>
            <a:r>
              <a:rPr lang="en-US" altLang="ko-KR" sz="1600" dirty="0" smtClean="0">
                <a:solidFill>
                  <a:srgbClr val="6699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</a:rPr>
              <a:t>rgb</a:t>
            </a:r>
            <a:r>
              <a:rPr lang="en-US" altLang="ko-KR" sz="1600" dirty="0">
                <a:solidFill>
                  <a:srgbClr val="00B0F0"/>
                </a:solidFill>
              </a:rPr>
              <a:t>(138, 43, 226</a:t>
            </a:r>
            <a:r>
              <a:rPr lang="en-US" altLang="ko-KR" sz="1600" dirty="0" smtClean="0">
                <a:solidFill>
                  <a:srgbClr val="00B0F0"/>
                </a:solidFill>
              </a:rPr>
              <a:t>)</a:t>
            </a:r>
            <a:r>
              <a:rPr lang="en-US" altLang="ko-KR" sz="1600" dirty="0" smtClean="0"/>
              <a:t>; }</a:t>
            </a:r>
            <a:r>
              <a:rPr lang="en-US" altLang="ko-KR" sz="1600" dirty="0" smtClean="0">
                <a:solidFill>
                  <a:srgbClr val="00B0F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 smtClean="0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의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10</a:t>
            </a:r>
            <a:r>
              <a:rPr lang="ko-KR" altLang="en-US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진수 색 코드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 smtClean="0">
              <a:cs typeface="Times New Roman" panose="02020603050405020304" pitchFamily="18" charset="0"/>
            </a:endParaRPr>
          </a:p>
          <a:p>
            <a:pPr fontAlgn="base"/>
            <a:r>
              <a:rPr lang="en-US" altLang="ko-KR" sz="1600" dirty="0">
                <a:cs typeface="Times New Roman" panose="02020603050405020304" pitchFamily="18" charset="0"/>
              </a:rPr>
              <a:t>div { </a:t>
            </a:r>
            <a:r>
              <a:rPr lang="en-US" altLang="ko-KR" sz="1600" dirty="0">
                <a:solidFill>
                  <a:srgbClr val="CC00CC"/>
                </a:solidFill>
                <a:cs typeface="Times New Roman" panose="02020603050405020304" pitchFamily="18" charset="0"/>
              </a:rPr>
              <a:t>color </a:t>
            </a:r>
            <a:r>
              <a:rPr lang="en-US" altLang="ko-KR" sz="1600" dirty="0">
                <a:cs typeface="Times New Roman" panose="02020603050405020304" pitchFamily="18" charset="0"/>
              </a:rPr>
              <a:t>: </a:t>
            </a:r>
            <a:r>
              <a:rPr lang="en-US" altLang="ko-KR" sz="1600" dirty="0" err="1">
                <a:solidFill>
                  <a:srgbClr val="00B0F0"/>
                </a:solidFill>
                <a:cs typeface="Times New Roman" panose="02020603050405020304" pitchFamily="18" charset="0"/>
              </a:rPr>
              <a:t>blueviolet</a:t>
            </a:r>
            <a:r>
              <a:rPr lang="en-US" altLang="ko-KR" sz="1600" dirty="0">
                <a:cs typeface="Times New Roman" panose="02020603050405020304" pitchFamily="18" charset="0"/>
              </a:rPr>
              <a:t>; </a:t>
            </a:r>
            <a:r>
              <a:rPr lang="en-US" altLang="ko-KR" sz="1600" dirty="0" smtClean="0">
                <a:cs typeface="Times New Roman" panose="02020603050405020304" pitchFamily="18" charset="0"/>
              </a:rPr>
              <a:t>}</a:t>
            </a:r>
            <a:r>
              <a:rPr lang="en-US" altLang="ko-KR" sz="1600" dirty="0">
                <a:cs typeface="Times New Roman" panose="02020603050405020304" pitchFamily="18" charset="0"/>
              </a:rPr>
              <a:t>	  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/* </a:t>
            </a:r>
            <a:r>
              <a:rPr lang="en-US" altLang="ko-KR" sz="1600" dirty="0" err="1" smtClean="0">
                <a:solidFill>
                  <a:srgbClr val="00B050"/>
                </a:solidFill>
                <a:cs typeface="Times New Roman" panose="02020603050405020304" pitchFamily="18" charset="0"/>
              </a:rPr>
              <a:t>blueviolet</a:t>
            </a:r>
            <a:r>
              <a:rPr lang="ko-KR" altLang="en-US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sz="1600" dirty="0">
                <a:solidFill>
                  <a:srgbClr val="00B050"/>
                </a:solidFill>
                <a:cs typeface="Times New Roman" panose="02020603050405020304" pitchFamily="18" charset="0"/>
              </a:rPr>
              <a:t>색 이름 </a:t>
            </a:r>
            <a:r>
              <a:rPr lang="en-US" altLang="ko-KR" sz="1600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*/ </a:t>
            </a:r>
            <a:endParaRPr lang="en-US" altLang="ko-KR" sz="1600" dirty="0">
              <a:cs typeface="Times New Roman" panose="02020603050405020304" pitchFamily="18" charset="0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25212" y="2048012"/>
            <a:ext cx="5346733" cy="821360"/>
            <a:chOff x="1638954" y="1704852"/>
            <a:chExt cx="5346733" cy="821360"/>
          </a:xfrm>
        </p:grpSpPr>
        <p:sp>
          <p:nvSpPr>
            <p:cNvPr id="50" name="Rectangle 6"/>
            <p:cNvSpPr>
              <a:spLocks noChangeArrowheads="1"/>
            </p:cNvSpPr>
            <p:nvPr/>
          </p:nvSpPr>
          <p:spPr bwMode="auto">
            <a:xfrm>
              <a:off x="1638954" y="1879902"/>
              <a:ext cx="1541494" cy="646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/>
              <a:r>
                <a:rPr lang="en-US" altLang="ko-KR" sz="2400" b="1" spc="200" dirty="0" smtClean="0">
                  <a:solidFill>
                    <a:srgbClr val="0070C0"/>
                  </a:solidFill>
                  <a:latin typeface="Times New Roman" pitchFamily="18" charset="0"/>
                </a:rPr>
                <a:t># </a:t>
              </a:r>
              <a:r>
                <a:rPr lang="en-US" altLang="ko-KR" sz="2400" spc="200" dirty="0" smtClean="0">
                  <a:solidFill>
                    <a:srgbClr val="0070C0"/>
                  </a:solidFill>
                </a:rPr>
                <a:t>8A2BE2</a:t>
              </a:r>
              <a:endParaRPr lang="en-US" altLang="ko-KR" sz="2400" spc="200" dirty="0">
                <a:solidFill>
                  <a:srgbClr val="0070C0"/>
                </a:solidFill>
              </a:endParaRPr>
            </a:p>
          </p:txBody>
        </p:sp>
        <p:sp>
          <p:nvSpPr>
            <p:cNvPr id="51" name="Text Box 9"/>
            <p:cNvSpPr txBox="1">
              <a:spLocks noChangeArrowheads="1"/>
            </p:cNvSpPr>
            <p:nvPr/>
          </p:nvSpPr>
          <p:spPr bwMode="auto">
            <a:xfrm>
              <a:off x="2334149" y="1704852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52" name="Text Box 9"/>
            <p:cNvSpPr txBox="1">
              <a:spLocks noChangeArrowheads="1"/>
            </p:cNvSpPr>
            <p:nvPr/>
          </p:nvSpPr>
          <p:spPr bwMode="auto">
            <a:xfrm>
              <a:off x="2010022" y="1708895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53" name="Text Box 9"/>
            <p:cNvSpPr txBox="1">
              <a:spLocks noChangeArrowheads="1"/>
            </p:cNvSpPr>
            <p:nvPr/>
          </p:nvSpPr>
          <p:spPr bwMode="auto">
            <a:xfrm>
              <a:off x="2791199" y="1708896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25447" y="1715811"/>
              <a:ext cx="216024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 smtClean="0"/>
                <a:t>빨간색</a:t>
              </a:r>
              <a:r>
                <a:rPr lang="en-US" altLang="ko-KR" sz="1000" dirty="0"/>
                <a:t>(</a:t>
              </a:r>
              <a:r>
                <a:rPr lang="en-US" altLang="ko-KR" sz="1000" dirty="0" smtClean="0"/>
                <a:t>r)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0x8A(138),</a:t>
              </a:r>
            </a:p>
            <a:p>
              <a:pPr fontAlgn="base"/>
              <a:r>
                <a:rPr lang="ko-KR" altLang="en-US" sz="1000" dirty="0" smtClean="0"/>
                <a:t>초록색</a:t>
              </a:r>
              <a:r>
                <a:rPr lang="en-US" altLang="ko-KR" sz="1000" dirty="0" smtClean="0"/>
                <a:t>(g)</a:t>
              </a:r>
              <a:r>
                <a:rPr lang="ko-KR" altLang="en-US" sz="1000" dirty="0" smtClean="0"/>
                <a:t> 성분 </a:t>
              </a:r>
              <a:r>
                <a:rPr lang="en-US" altLang="ko-KR" sz="1000" dirty="0" smtClean="0"/>
                <a:t>0x2B(43),</a:t>
              </a:r>
            </a:p>
            <a:p>
              <a:pPr fontAlgn="base"/>
              <a:r>
                <a:rPr lang="ko-KR" altLang="en-US" sz="1000" dirty="0" smtClean="0"/>
                <a:t>파란색</a:t>
              </a:r>
              <a:r>
                <a:rPr lang="en-US" altLang="ko-KR" sz="1000" dirty="0" smtClean="0"/>
                <a:t>(b)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0xE2(226) </a:t>
              </a:r>
              <a:r>
                <a:rPr lang="ko-KR" altLang="en-US" sz="1000" dirty="0" smtClean="0"/>
                <a:t>이</a:t>
              </a:r>
              <a:endParaRPr lang="en-US" altLang="ko-KR" sz="1000" dirty="0" smtClean="0"/>
            </a:p>
            <a:p>
              <a:pPr fontAlgn="base"/>
              <a:r>
                <a:rPr lang="ko-KR" altLang="en-US" sz="1000" dirty="0" smtClean="0"/>
                <a:t>혼합된 보라색</a:t>
              </a:r>
              <a:r>
                <a:rPr lang="en-US" altLang="ko-KR" sz="1000" dirty="0" smtClean="0"/>
                <a:t>(</a:t>
              </a:r>
              <a:r>
                <a:rPr lang="en-US" altLang="ko-KR" sz="1000" dirty="0" err="1" smtClean="0"/>
                <a:t>blueviolet</a:t>
              </a:r>
              <a:r>
                <a:rPr lang="en-US" altLang="ko-KR" sz="1000" dirty="0"/>
                <a:t>)</a:t>
              </a:r>
            </a:p>
          </p:txBody>
        </p:sp>
        <p:sp>
          <p:nvSpPr>
            <p:cNvPr id="56" name="오른쪽 대괄호 55"/>
            <p:cNvSpPr/>
            <p:nvPr/>
          </p:nvSpPr>
          <p:spPr>
            <a:xfrm rot="16200000">
              <a:off x="2173583" y="1828579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오른쪽 대괄호 56"/>
            <p:cNvSpPr/>
            <p:nvPr/>
          </p:nvSpPr>
          <p:spPr>
            <a:xfrm rot="16200000">
              <a:off x="2561084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오른쪽 대괄호 57"/>
            <p:cNvSpPr/>
            <p:nvPr/>
          </p:nvSpPr>
          <p:spPr>
            <a:xfrm rot="16200000">
              <a:off x="2965671" y="1828580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>
              <a:off x="3299544" y="2203057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3" name="_x190573304" descr="EMB000022d08c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605" y="2043656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1444685" y="3292047"/>
            <a:ext cx="5439929" cy="707886"/>
            <a:chOff x="1304096" y="2681408"/>
            <a:chExt cx="5439929" cy="707886"/>
          </a:xfrm>
        </p:grpSpPr>
        <p:sp>
          <p:nvSpPr>
            <p:cNvPr id="30" name="직사각형 29"/>
            <p:cNvSpPr/>
            <p:nvPr/>
          </p:nvSpPr>
          <p:spPr>
            <a:xfrm>
              <a:off x="1304096" y="2951531"/>
              <a:ext cx="23033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 err="1" smtClean="0">
                  <a:solidFill>
                    <a:srgbClr val="0070C0"/>
                  </a:solidFill>
                  <a:cs typeface="Times New Roman" panose="02020603050405020304" pitchFamily="18" charset="0"/>
                </a:rPr>
                <a:t>rgb</a:t>
              </a:r>
              <a:r>
                <a:rPr lang="en-US" altLang="ko-KR" sz="2000" dirty="0" smtClean="0">
                  <a:solidFill>
                    <a:srgbClr val="0070C0"/>
                  </a:solidFill>
                  <a:cs typeface="Times New Roman" panose="02020603050405020304" pitchFamily="18" charset="0"/>
                </a:rPr>
                <a:t>(138, 43, 226) </a:t>
              </a:r>
              <a:endParaRPr lang="ko-KR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45" name="Text Box 9"/>
            <p:cNvSpPr txBox="1">
              <a:spLocks noChangeArrowheads="1"/>
            </p:cNvSpPr>
            <p:nvPr/>
          </p:nvSpPr>
          <p:spPr bwMode="auto">
            <a:xfrm>
              <a:off x="2304566" y="2681408"/>
              <a:ext cx="5180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50"/>
                  </a:solidFill>
                  <a:latin typeface="+mj-lt"/>
                </a:rPr>
                <a:t>green</a:t>
              </a:r>
            </a:p>
          </p:txBody>
        </p:sp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1879442" y="2685451"/>
              <a:ext cx="3754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FF0000"/>
                  </a:solidFill>
                  <a:latin typeface="+mj-lt"/>
                </a:rPr>
                <a:t>red</a:t>
              </a:r>
            </a:p>
          </p:txBody>
        </p:sp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2876643" y="2685452"/>
              <a:ext cx="43633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00B0F0"/>
                  </a:solidFill>
                  <a:latin typeface="+mj-lt"/>
                </a:rPr>
                <a:t>blue</a:t>
              </a:r>
            </a:p>
          </p:txBody>
        </p:sp>
        <p:sp>
          <p:nvSpPr>
            <p:cNvPr id="48" name="오른쪽 대괄호 47"/>
            <p:cNvSpPr/>
            <p:nvPr/>
          </p:nvSpPr>
          <p:spPr>
            <a:xfrm rot="16200000">
              <a:off x="2043003" y="2805135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오른쪽 대괄호 48"/>
            <p:cNvSpPr/>
            <p:nvPr/>
          </p:nvSpPr>
          <p:spPr>
            <a:xfrm rot="16200000">
              <a:off x="2531501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오른쪽 대괄호 60"/>
            <p:cNvSpPr/>
            <p:nvPr/>
          </p:nvSpPr>
          <p:spPr>
            <a:xfrm rot="16200000">
              <a:off x="3051115" y="2805136"/>
              <a:ext cx="64222" cy="315493"/>
            </a:xfrm>
            <a:prstGeom prst="rightBracket">
              <a:avLst>
                <a:gd name="adj" fmla="val 2556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2" name="직선 화살표 연결선 61"/>
            <p:cNvCxnSpPr/>
            <p:nvPr/>
          </p:nvCxnSpPr>
          <p:spPr>
            <a:xfrm>
              <a:off x="3601012" y="3156353"/>
              <a:ext cx="432048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_x190573304" descr="EMB000022d08ca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092" y="2996952"/>
              <a:ext cx="479425" cy="309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직사각형 63"/>
            <p:cNvSpPr/>
            <p:nvPr/>
          </p:nvSpPr>
          <p:spPr>
            <a:xfrm>
              <a:off x="5015833" y="2681408"/>
              <a:ext cx="1728192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000" dirty="0" smtClean="0"/>
                <a:t>빨간색</a:t>
              </a:r>
              <a:r>
                <a:rPr lang="en-US" altLang="ko-KR" sz="1000" dirty="0"/>
                <a:t>(</a:t>
              </a:r>
              <a:r>
                <a:rPr lang="en-US" altLang="ko-KR" sz="1000" dirty="0" smtClean="0"/>
                <a:t>r)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138,</a:t>
              </a:r>
            </a:p>
            <a:p>
              <a:pPr fontAlgn="base"/>
              <a:r>
                <a:rPr lang="ko-KR" altLang="en-US" sz="1000" dirty="0" smtClean="0"/>
                <a:t>초록색</a:t>
              </a:r>
              <a:r>
                <a:rPr lang="en-US" altLang="ko-KR" sz="1000" dirty="0" smtClean="0"/>
                <a:t>(g)</a:t>
              </a:r>
              <a:r>
                <a:rPr lang="ko-KR" altLang="en-US" sz="1000" dirty="0" smtClean="0"/>
                <a:t> 성분 </a:t>
              </a:r>
              <a:r>
                <a:rPr lang="en-US" altLang="ko-KR" sz="1000" dirty="0" smtClean="0"/>
                <a:t>43,</a:t>
              </a:r>
            </a:p>
            <a:p>
              <a:pPr fontAlgn="base"/>
              <a:r>
                <a:rPr lang="ko-KR" altLang="en-US" sz="1000" dirty="0" smtClean="0"/>
                <a:t>파란색</a:t>
              </a:r>
              <a:r>
                <a:rPr lang="en-US" altLang="ko-KR" sz="1000" dirty="0" smtClean="0"/>
                <a:t>(b) </a:t>
              </a:r>
              <a:r>
                <a:rPr lang="ko-KR" altLang="en-US" sz="1000" dirty="0" smtClean="0"/>
                <a:t>성분 </a:t>
              </a:r>
              <a:r>
                <a:rPr lang="en-US" altLang="ko-KR" sz="1000" dirty="0" smtClean="0"/>
                <a:t>226 </a:t>
              </a:r>
              <a:r>
                <a:rPr lang="ko-KR" altLang="en-US" sz="1000" dirty="0" smtClean="0"/>
                <a:t>이</a:t>
              </a:r>
              <a:endParaRPr lang="en-US" altLang="ko-KR" sz="1000" dirty="0" smtClean="0"/>
            </a:p>
            <a:p>
              <a:pPr fontAlgn="base"/>
              <a:r>
                <a:rPr lang="ko-KR" altLang="en-US" sz="1000" dirty="0" smtClean="0"/>
                <a:t>혼합된 보라색</a:t>
              </a:r>
              <a:r>
                <a:rPr lang="en-US" altLang="ko-KR" sz="1000" dirty="0" smtClean="0"/>
                <a:t>(</a:t>
              </a:r>
              <a:r>
                <a:rPr lang="en-US" altLang="ko-KR" sz="1000" dirty="0" err="1" smtClean="0"/>
                <a:t>blueviolet</a:t>
              </a:r>
              <a:r>
                <a:rPr lang="en-US" altLang="ko-KR" sz="1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444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CSS3</a:t>
            </a:r>
            <a:r>
              <a:rPr lang="ko-KR" altLang="en-US" dirty="0" smtClean="0"/>
              <a:t>의 표준 색 이름과 코드 중 일부</a:t>
            </a:r>
            <a:r>
              <a:rPr lang="en-US" altLang="ko-KR" dirty="0" smtClean="0"/>
              <a:t>(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140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09" y="2060848"/>
            <a:ext cx="8193295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5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색 관련 프로퍼티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색 관련 </a:t>
            </a:r>
            <a:r>
              <a:rPr lang="en-US" altLang="ko-KR" dirty="0" smtClean="0"/>
              <a:t>CSS3 </a:t>
            </a:r>
            <a:r>
              <a:rPr lang="ko-KR" altLang="en-US" dirty="0" err="1" smtClean="0"/>
              <a:t>프로퍼티들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사례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div&gt; </a:t>
            </a:r>
            <a:r>
              <a:rPr lang="ko-KR" altLang="en-US" dirty="0" smtClean="0"/>
              <a:t>요소의 배경색과 글자 색 지정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172169" y="4186188"/>
            <a:ext cx="7815352" cy="2122557"/>
            <a:chOff x="1172169" y="4186188"/>
            <a:chExt cx="7815352" cy="2122557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646" y="4365922"/>
              <a:ext cx="24288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1195410" y="4447798"/>
              <a:ext cx="5307213" cy="1192173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dirty="0"/>
                <a:t>div {</a:t>
              </a:r>
            </a:p>
            <a:p>
              <a:pPr defTabSz="180000"/>
              <a:r>
                <a:rPr lang="en-US" altLang="ko-KR" sz="1400" dirty="0" smtClean="0"/>
                <a:t>	color </a:t>
              </a:r>
              <a:r>
                <a:rPr lang="en-US" altLang="ko-KR" sz="1400" dirty="0"/>
                <a:t>: </a:t>
              </a:r>
              <a:r>
                <a:rPr lang="en-US" altLang="ko-KR" sz="1400" dirty="0" err="1"/>
                <a:t>blueviolet</a:t>
              </a:r>
              <a:r>
                <a:rPr lang="en-US" altLang="ko-KR" sz="1400" dirty="0"/>
                <a:t>; </a:t>
              </a:r>
              <a:r>
                <a:rPr lang="en-US" altLang="ko-KR" sz="1400" dirty="0" smtClean="0"/>
                <a:t>				/* </a:t>
              </a:r>
              <a:r>
                <a:rPr lang="ko-KR" altLang="en-US" sz="1400" dirty="0" err="1" smtClean="0"/>
                <a:t>글자색</a:t>
              </a:r>
              <a:r>
                <a:rPr lang="ko-KR" altLang="en-US" sz="1400" dirty="0" smtClean="0"/>
                <a:t> </a:t>
              </a:r>
              <a:r>
                <a:rPr lang="en-US" altLang="ko-KR" sz="1400" dirty="0" err="1" smtClean="0"/>
                <a:t>blueviolet</a:t>
              </a:r>
              <a:r>
                <a:rPr lang="en-US" altLang="ko-KR" sz="1400" dirty="0" smtClean="0"/>
                <a:t> */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background-color </a:t>
              </a:r>
              <a:r>
                <a:rPr lang="en-US" altLang="ko-KR" sz="1400" dirty="0"/>
                <a:t>: gold</a:t>
              </a:r>
              <a:r>
                <a:rPr lang="en-US" altLang="ko-KR" sz="1400" dirty="0" smtClean="0"/>
                <a:t>;	/* </a:t>
              </a:r>
              <a:r>
                <a:rPr lang="ko-KR" altLang="en-US" sz="1400" dirty="0" smtClean="0"/>
                <a:t>배경색 </a:t>
              </a:r>
              <a:r>
                <a:rPr lang="en-US" altLang="ko-KR" sz="1400" dirty="0" smtClean="0"/>
                <a:t>gold</a:t>
              </a:r>
              <a:r>
                <a:rPr lang="ko-KR" altLang="en-US" sz="1400" dirty="0" smtClean="0"/>
                <a:t> </a:t>
              </a:r>
              <a:r>
                <a:rPr lang="ko-KR" altLang="en-US" sz="1400" dirty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	border-color </a:t>
              </a:r>
              <a:r>
                <a:rPr lang="en-US" altLang="ko-KR" sz="1400" dirty="0"/>
                <a:t>: #6B8E23</a:t>
              </a:r>
              <a:r>
                <a:rPr lang="en-US" altLang="ko-KR" sz="1400" dirty="0" smtClean="0"/>
                <a:t>;		/* </a:t>
              </a:r>
              <a:r>
                <a:rPr lang="ko-KR" altLang="en-US" sz="1400" dirty="0" err="1" smtClean="0"/>
                <a:t>테두리색</a:t>
              </a:r>
              <a:r>
                <a:rPr lang="ko-KR" altLang="en-US" sz="1400" dirty="0" smtClean="0"/>
                <a:t> </a:t>
              </a:r>
              <a:r>
                <a:rPr lang="en-US" altLang="ko-KR" sz="1400" dirty="0" err="1" smtClean="0"/>
                <a:t>olivedrab</a:t>
              </a:r>
              <a:r>
                <a:rPr lang="en-US" altLang="ko-KR" sz="1400" dirty="0" smtClean="0"/>
                <a:t>(#6B8E23) </a:t>
              </a:r>
              <a:r>
                <a:rPr lang="ko-KR" altLang="en-US" sz="1400" dirty="0" smtClean="0"/>
                <a:t>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 smtClean="0"/>
                <a:t>}</a:t>
              </a:r>
              <a:endParaRPr lang="ko-KR" altLang="en-US" sz="14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209698" y="5992039"/>
              <a:ext cx="5292925" cy="31670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fontAlgn="base" latinLnBrk="0"/>
              <a:r>
                <a:rPr lang="en-US" altLang="ko-KR" sz="1400" dirty="0"/>
                <a:t>&lt;div&gt;CSS</a:t>
              </a:r>
              <a:r>
                <a:rPr lang="ko-KR" altLang="en-US" sz="1400" dirty="0"/>
                <a:t>에서 </a:t>
              </a:r>
              <a:r>
                <a:rPr lang="en-US" altLang="ko-KR" sz="1400" dirty="0"/>
                <a:t>r, g, b</a:t>
              </a:r>
              <a:r>
                <a:rPr lang="ko-KR" altLang="en-US" sz="1400" dirty="0"/>
                <a:t>로 구성됩니다</a:t>
              </a:r>
              <a:r>
                <a:rPr lang="en-US" altLang="ko-KR" sz="1400" dirty="0"/>
                <a:t>. &lt;/div&gt;</a:t>
              </a:r>
              <a:endParaRPr lang="ko-KR" alt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72169" y="4186188"/>
              <a:ext cx="965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2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09698" y="5730429"/>
              <a:ext cx="9557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2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3" name="자유형 2"/>
            <p:cNvSpPr/>
            <p:nvPr/>
          </p:nvSpPr>
          <p:spPr>
            <a:xfrm>
              <a:off x="5639453" y="4854516"/>
              <a:ext cx="1154061" cy="11061"/>
            </a:xfrm>
            <a:custGeom>
              <a:avLst/>
              <a:gdLst>
                <a:gd name="connsiteX0" fmla="*/ 0 w 1154061"/>
                <a:gd name="connsiteY0" fmla="*/ 11061 h 11061"/>
                <a:gd name="connsiteX1" fmla="*/ 1154061 w 1154061"/>
                <a:gd name="connsiteY1" fmla="*/ 0 h 1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4061" h="11061">
                  <a:moveTo>
                    <a:pt x="0" y="11061"/>
                  </a:moveTo>
                  <a:lnTo>
                    <a:pt x="11540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" name="자유형 4"/>
            <p:cNvSpPr/>
            <p:nvPr/>
          </p:nvSpPr>
          <p:spPr>
            <a:xfrm>
              <a:off x="5281805" y="5009374"/>
              <a:ext cx="1611261" cy="88490"/>
            </a:xfrm>
            <a:custGeom>
              <a:avLst/>
              <a:gdLst>
                <a:gd name="connsiteX0" fmla="*/ 0 w 1611261"/>
                <a:gd name="connsiteY0" fmla="*/ 88490 h 88490"/>
                <a:gd name="connsiteX1" fmla="*/ 1611261 w 1611261"/>
                <a:gd name="connsiteY1" fmla="*/ 0 h 8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11261" h="88490">
                  <a:moveTo>
                    <a:pt x="0" y="88490"/>
                  </a:moveTo>
                  <a:lnTo>
                    <a:pt x="1611261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6" name="자유형 5"/>
            <p:cNvSpPr/>
            <p:nvPr/>
          </p:nvSpPr>
          <p:spPr>
            <a:xfrm>
              <a:off x="5606269" y="5260097"/>
              <a:ext cx="1904754" cy="280464"/>
            </a:xfrm>
            <a:custGeom>
              <a:avLst/>
              <a:gdLst>
                <a:gd name="connsiteX0" fmla="*/ 0 w 1957528"/>
                <a:gd name="connsiteY0" fmla="*/ 95864 h 388292"/>
                <a:gd name="connsiteX1" fmla="*/ 1648132 w 1957528"/>
                <a:gd name="connsiteY1" fmla="*/ 387145 h 388292"/>
                <a:gd name="connsiteX2" fmla="*/ 1954162 w 1957528"/>
                <a:gd name="connsiteY2" fmla="*/ 0 h 38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7528" h="388292">
                  <a:moveTo>
                    <a:pt x="0" y="95864"/>
                  </a:moveTo>
                  <a:cubicBezTo>
                    <a:pt x="661219" y="249493"/>
                    <a:pt x="1322438" y="403122"/>
                    <a:pt x="1648132" y="387145"/>
                  </a:cubicBezTo>
                  <a:cubicBezTo>
                    <a:pt x="1973826" y="371168"/>
                    <a:pt x="1963994" y="185584"/>
                    <a:pt x="195416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890600"/>
            <a:ext cx="7775776" cy="9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7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02043" y="1365731"/>
            <a:ext cx="3960440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</a:t>
            </a:r>
            <a:r>
              <a:rPr lang="en-US" altLang="ko-KR" sz="1200" dirty="0" smtClean="0"/>
              <a:t>title&gt;CSS3 </a:t>
            </a:r>
            <a:r>
              <a:rPr lang="ko-KR" altLang="en-US" sz="1200" dirty="0" smtClean="0"/>
              <a:t>색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 smtClean="0"/>
              <a:t>div </a:t>
            </a:r>
            <a:r>
              <a:rPr lang="en-US" altLang="ko-KR" sz="1200" b="1" dirty="0"/>
              <a:t>{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margin-left : 30px</a:t>
            </a:r>
            <a:r>
              <a:rPr lang="en-US" altLang="ko-KR" sz="1200" b="1" dirty="0"/>
              <a:t>;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margin-right : 30px</a:t>
            </a:r>
            <a:r>
              <a:rPr lang="en-US" altLang="ko-KR" sz="1200" b="1" dirty="0"/>
              <a:t>;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margin-bottom : 10px;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color </a:t>
            </a:r>
            <a:r>
              <a:rPr lang="en-US" altLang="ko-KR" sz="1200" b="1" dirty="0"/>
              <a:t>: white</a:t>
            </a:r>
            <a:r>
              <a:rPr lang="en-US" altLang="ko-KR" sz="1200" b="1" dirty="0" smtClean="0"/>
              <a:t>; </a:t>
            </a:r>
            <a:r>
              <a:rPr lang="en-US" altLang="ko-KR" sz="1200" dirty="0" smtClean="0"/>
              <a:t>/* </a:t>
            </a:r>
            <a:r>
              <a:rPr lang="ko-KR" altLang="en-US" sz="1200" dirty="0" smtClean="0"/>
              <a:t>모든 </a:t>
            </a:r>
            <a:r>
              <a:rPr lang="en-US" altLang="ko-KR" sz="1200" dirty="0" smtClean="0"/>
              <a:t>&lt;div&gt; </a:t>
            </a:r>
            <a:r>
              <a:rPr lang="ko-KR" altLang="en-US" sz="1200" dirty="0" smtClean="0"/>
              <a:t>글자 색은 </a:t>
            </a:r>
            <a:r>
              <a:rPr lang="en-US" altLang="ko-KR" sz="1200" dirty="0" smtClean="0"/>
              <a:t>white */</a:t>
            </a:r>
          </a:p>
          <a:p>
            <a:pPr defTabSz="180000"/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h3&gt;CSS3 </a:t>
            </a:r>
            <a:r>
              <a:rPr lang="ko-KR" altLang="en-US" sz="1200" dirty="0" smtClean="0"/>
              <a:t>색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deepskyblBue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deepskyblue</a:t>
            </a:r>
            <a:r>
              <a:rPr lang="en-US" altLang="ko-KR" sz="1200" dirty="0"/>
              <a:t>(#00BFFF)&lt;/div&gt;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brown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brown</a:t>
            </a:r>
            <a:r>
              <a:rPr lang="en-US" altLang="ko-KR" sz="1200" dirty="0"/>
              <a:t>(#A52A2A)&lt;/div&gt;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fuchsi</a:t>
            </a:r>
            <a:r>
              <a:rPr lang="en-US" altLang="ko-KR" sz="1200" dirty="0" err="1" smtClean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fuchsia</a:t>
            </a:r>
            <a:r>
              <a:rPr lang="en-US" altLang="ko-KR" sz="1200" dirty="0"/>
              <a:t>(#FF00FF)&lt;/div&gt;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err="1" smtClean="0"/>
              <a:t>background-color: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darkorange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darkorange</a:t>
            </a:r>
            <a:r>
              <a:rPr lang="en-US" altLang="ko-KR" sz="1200" dirty="0"/>
              <a:t>(#FF8C00)&lt;/div&gt;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smtClean="0"/>
              <a:t>background-color: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#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008B8B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darkcyan</a:t>
            </a:r>
            <a:r>
              <a:rPr lang="en-US" altLang="ko-KR" sz="1200" dirty="0"/>
              <a:t>(#008B8B)&lt;/div&gt;</a:t>
            </a:r>
          </a:p>
          <a:p>
            <a:pPr defTabSz="180000"/>
            <a:r>
              <a:rPr lang="en-US" altLang="ko-KR" sz="1200" dirty="0"/>
              <a:t>&lt;div style="</a:t>
            </a:r>
            <a:r>
              <a:rPr lang="en-US" altLang="ko-KR" sz="1200" b="1" dirty="0" smtClean="0"/>
              <a:t>background-color: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#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6B8E23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olivedrab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(#6B8E23)&lt;/div&gt;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137" y="2074309"/>
            <a:ext cx="2637091" cy="38029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4–10 </a:t>
            </a:r>
            <a:r>
              <a:rPr lang="ko-KR" altLang="en-US" dirty="0"/>
              <a:t>색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11960" y="6322557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margin-left:30px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19789" y="6335293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margin-right:30px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6650962" y="6263285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043516" y="5543205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660812" y="5543205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6660812" y="3939810"/>
            <a:ext cx="28421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 flipV="1">
            <a:off x="6660812" y="4027720"/>
            <a:ext cx="284215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803490" y="3331940"/>
            <a:ext cx="13837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margin-bottom:10px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802918" y="3523859"/>
            <a:ext cx="0" cy="415951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4436400" y="6254013"/>
            <a:ext cx="392224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828954" y="5533933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446250" y="5533933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사각형 설명선 24"/>
          <p:cNvSpPr/>
          <p:nvPr/>
        </p:nvSpPr>
        <p:spPr>
          <a:xfrm>
            <a:off x="2601618" y="2158715"/>
            <a:ext cx="1394318" cy="158807"/>
          </a:xfrm>
          <a:prstGeom prst="wedgeRoundRectCallout">
            <a:avLst>
              <a:gd name="adj1" fmla="val -62298"/>
              <a:gd name="adj2" fmla="val 1340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좌우 아래 여백 지정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4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텍스트를 꾸미는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 시트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text-decoration </a:t>
            </a:r>
            <a:r>
              <a:rPr lang="ko-KR" altLang="en-US" dirty="0" err="1" smtClean="0"/>
              <a:t>프로퍼티로</a:t>
            </a:r>
            <a:r>
              <a:rPr lang="ko-KR" altLang="en-US" dirty="0" smtClean="0"/>
              <a:t> </a:t>
            </a:r>
            <a:r>
              <a:rPr lang="ko-KR" altLang="en-US" dirty="0"/>
              <a:t>하이퍼링크에 </a:t>
            </a:r>
            <a:r>
              <a:rPr lang="ko-KR" altLang="en-US" dirty="0" smtClean="0"/>
              <a:t>밑줄 제거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7666" y="3691771"/>
            <a:ext cx="741682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=“http://www.naver.com” style=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”text-decoration : none”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16832"/>
            <a:ext cx="7776864" cy="91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5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076056" y="325711"/>
            <a:ext cx="4017106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&lt;p class="p1"&gt;HTML</a:t>
            </a:r>
            <a:r>
              <a:rPr lang="ko-KR" altLang="en-US" sz="1200" dirty="0"/>
              <a:t>의 태그만으로 기존의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워드 프로세서와 같이 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</a:t>
            </a:r>
            <a:r>
              <a:rPr lang="en-US" altLang="ko-KR" sz="1200" dirty="0"/>
              <a:t>, </a:t>
            </a:r>
            <a:r>
              <a:rPr lang="ko-KR" altLang="en-US" sz="1200" dirty="0"/>
              <a:t>공백</a:t>
            </a:r>
            <a:r>
              <a:rPr lang="en-US" altLang="ko-KR" sz="1200" dirty="0"/>
              <a:t>,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간격 등과 세밀한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텍스트 제어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할 수 없다</a:t>
            </a:r>
            <a:r>
              <a:rPr lang="en-US" altLang="ko-KR" sz="1200" dirty="0"/>
              <a:t>. &lt;/p&gt;</a:t>
            </a:r>
          </a:p>
          <a:p>
            <a:pPr defTabSz="180000"/>
            <a:r>
              <a:rPr lang="en-US" altLang="ko-KR" sz="1200" dirty="0"/>
              <a:t>	&lt;p class="p2"&gt;</a:t>
            </a:r>
            <a:r>
              <a:rPr lang="ko-KR" altLang="en-US" sz="1200" dirty="0"/>
              <a:t>그러나</a:t>
            </a:r>
            <a:r>
              <a:rPr lang="en-US" altLang="ko-KR" sz="1200" dirty="0"/>
              <a:t>,</a:t>
            </a:r>
          </a:p>
          <a:p>
            <a:pPr defTabSz="180000"/>
            <a:r>
              <a:rPr lang="en-US" altLang="ko-KR" sz="1200" dirty="0"/>
              <a:t>		&lt;strong&gt;</a:t>
            </a:r>
            <a:r>
              <a:rPr lang="ko-KR" altLang="en-US" sz="1200" dirty="0"/>
              <a:t>스타일 시트</a:t>
            </a:r>
            <a:r>
              <a:rPr lang="en-US" altLang="ko-KR" sz="1200" dirty="0"/>
              <a:t>&lt;/strong&gt;</a:t>
            </a:r>
            <a:r>
              <a:rPr lang="ko-KR" altLang="en-US" sz="1200" dirty="0"/>
              <a:t>는 이를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가능하게 한다</a:t>
            </a:r>
            <a:r>
              <a:rPr lang="en-US" altLang="ko-KR" sz="1200" dirty="0"/>
              <a:t>. </a:t>
            </a:r>
            <a:r>
              <a:rPr lang="ko-KR" altLang="en-US" sz="1200" dirty="0"/>
              <a:t>들여쓰기</a:t>
            </a:r>
            <a:r>
              <a:rPr lang="en-US" altLang="ko-KR" sz="1200" dirty="0"/>
              <a:t>, </a:t>
            </a:r>
            <a:r>
              <a:rPr lang="ko-KR" altLang="en-US" sz="1200" dirty="0"/>
              <a:t>정렬에 대해서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알아본다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p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	&lt;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a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href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=</a:t>
            </a:r>
            <a:r>
              <a:rPr lang="en-US" altLang="ko-KR" sz="1200" dirty="0"/>
              <a:t>"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http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://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www.naver.com</a:t>
            </a:r>
            <a:r>
              <a:rPr lang="en-US" altLang="ko-KR" sz="1200" dirty="0"/>
              <a:t>"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 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	 style=</a:t>
            </a:r>
            <a:r>
              <a:rPr lang="en-US" altLang="ko-KR" sz="1200" dirty="0" smtClean="0"/>
              <a:t>"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j-ea"/>
              </a:rPr>
              <a:t>text-decoration </a:t>
            </a:r>
            <a:r>
              <a:rPr lang="en-US" altLang="ko-KR" sz="1200" b="1" kern="0" dirty="0">
                <a:solidFill>
                  <a:srgbClr val="000000"/>
                </a:solidFill>
                <a:latin typeface="+mj-ea"/>
              </a:rPr>
              <a:t>: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j-ea"/>
              </a:rPr>
              <a:t>none</a:t>
            </a:r>
            <a:r>
              <a:rPr lang="en-US" altLang="ko-KR" sz="1200" dirty="0" smtClean="0"/>
              <a:t>"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&gt;</a:t>
            </a:r>
          </a:p>
          <a:p>
            <a:pPr defTabSz="180000"/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		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</a:rPr>
              <a:t>밑줄이 없는 네이버 링크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&lt;/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a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예제 </a:t>
            </a:r>
            <a:r>
              <a:rPr lang="en-US" altLang="ko-KR" smtClean="0"/>
              <a:t>4-11 </a:t>
            </a:r>
            <a:r>
              <a:rPr lang="ko-KR" altLang="en-US" smtClean="0"/>
              <a:t>텍스트 꾸미기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6451" y="1491203"/>
            <a:ext cx="3595509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h3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text-align : right; </a:t>
            </a:r>
            <a:r>
              <a:rPr lang="en-US" altLang="ko-KR" sz="1200" dirty="0"/>
              <a:t>/* </a:t>
            </a:r>
            <a:r>
              <a:rPr lang="ko-KR" altLang="en-US" sz="1200" dirty="0"/>
              <a:t>오른쪽 정렬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span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text-decoration : line-through; </a:t>
            </a:r>
            <a:r>
              <a:rPr lang="en-US" altLang="ko-KR" sz="1200" dirty="0"/>
              <a:t>/* </a:t>
            </a:r>
            <a:r>
              <a:rPr lang="ko-KR" altLang="en-US" sz="1200" dirty="0"/>
              <a:t>중간 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  </a:t>
            </a:r>
          </a:p>
          <a:p>
            <a:pPr defTabSz="180000"/>
            <a:r>
              <a:rPr lang="en-US" altLang="ko-KR" sz="1200" dirty="0"/>
              <a:t>strong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text-decoration : </a:t>
            </a:r>
            <a:r>
              <a:rPr lang="en-US" altLang="ko-KR" sz="1200" b="1" dirty="0" err="1"/>
              <a:t>overline</a:t>
            </a:r>
            <a:r>
              <a:rPr lang="en-US" altLang="ko-KR" sz="1200" b="1" dirty="0" smtClean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윗줄 *</a:t>
            </a:r>
            <a:r>
              <a:rPr lang="en-US" altLang="ko-KR" sz="1200" dirty="0"/>
              <a:t>/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.p1 {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text-indent : 3em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3 </a:t>
            </a:r>
            <a:r>
              <a:rPr lang="ko-KR" altLang="en-US" sz="1200" dirty="0"/>
              <a:t>글자 </a:t>
            </a:r>
            <a:r>
              <a:rPr lang="ko-KR" altLang="en-US" sz="1200" dirty="0" smtClean="0"/>
              <a:t>들여쓰기 </a:t>
            </a:r>
            <a:r>
              <a:rPr lang="ko-KR" altLang="en-US" sz="1200" dirty="0"/>
              <a:t>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text-align : justify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양쪽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</a:t>
            </a:r>
          </a:p>
          <a:p>
            <a:pPr defTabSz="180000"/>
            <a:r>
              <a:rPr lang="en-US" altLang="ko-KR" sz="1200" dirty="0"/>
              <a:t>.p2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text-indent : 1em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1 </a:t>
            </a:r>
            <a:r>
              <a:rPr lang="ko-KR" altLang="en-US" sz="1200" dirty="0"/>
              <a:t>글자 </a:t>
            </a:r>
            <a:r>
              <a:rPr lang="ko-KR" altLang="en-US" sz="1200" dirty="0" smtClean="0"/>
              <a:t>들여쓰기 </a:t>
            </a:r>
            <a:r>
              <a:rPr lang="ko-KR" altLang="en-US" sz="1200" dirty="0"/>
              <a:t>*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text-align : center</a:t>
            </a:r>
            <a:r>
              <a:rPr lang="en-US" altLang="ko-KR" sz="1200" b="1" dirty="0"/>
              <a:t>; </a:t>
            </a:r>
            <a:r>
              <a:rPr lang="en-US" altLang="ko-KR" sz="1200" dirty="0"/>
              <a:t>/* </a:t>
            </a:r>
            <a:r>
              <a:rPr lang="ko-KR" altLang="en-US" sz="1200" dirty="0"/>
              <a:t>중앙 정렬 *</a:t>
            </a:r>
            <a:r>
              <a:rPr lang="en-US" altLang="ko-KR" sz="1200" dirty="0"/>
              <a:t>/</a:t>
            </a:r>
          </a:p>
          <a:p>
            <a:pPr defTabSz="180000"/>
            <a:r>
              <a:rPr lang="en-US" altLang="ko-KR" sz="1200" dirty="0"/>
              <a:t>} 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style&gt;</a:t>
            </a:r>
          </a:p>
          <a:p>
            <a:pPr defTabSz="180000"/>
            <a:r>
              <a:rPr lang="en-US" altLang="ko-KR" sz="1200" dirty="0"/>
              <a:t>&lt;/head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&lt;/h3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grpSp>
        <p:nvGrpSpPr>
          <p:cNvPr id="7" name="그룹 6"/>
          <p:cNvGrpSpPr/>
          <p:nvPr/>
        </p:nvGrpSpPr>
        <p:grpSpPr>
          <a:xfrm>
            <a:off x="5162605" y="2833244"/>
            <a:ext cx="3809532" cy="3980132"/>
            <a:chOff x="5134834" y="2729888"/>
            <a:chExt cx="3809532" cy="398013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0152" y="2729888"/>
              <a:ext cx="2357761" cy="372278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457962" y="3553306"/>
              <a:ext cx="8467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3em(3 </a:t>
              </a:r>
              <a:r>
                <a:rPr lang="ko-KR" altLang="en-US" sz="1000" dirty="0" smtClean="0">
                  <a:solidFill>
                    <a:srgbClr val="C00000"/>
                  </a:solidFill>
                </a:rPr>
                <a:t>글자</a:t>
              </a:r>
              <a:endParaRPr lang="en-US" altLang="ko-KR" sz="1000" dirty="0" smtClean="0">
                <a:solidFill>
                  <a:srgbClr val="C00000"/>
                </a:solidFill>
              </a:endParaRPr>
            </a:p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 들여쓰기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)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5630339" y="4798564"/>
              <a:ext cx="519114" cy="428625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34834" y="4413265"/>
              <a:ext cx="8915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1em(1 </a:t>
              </a:r>
              <a:r>
                <a:rPr lang="ko-KR" altLang="en-US" sz="1000" dirty="0" smtClean="0">
                  <a:solidFill>
                    <a:srgbClr val="C00000"/>
                  </a:solidFill>
                </a:rPr>
                <a:t>글자 </a:t>
              </a:r>
              <a:endParaRPr lang="en-US" altLang="ko-KR" sz="1000" dirty="0" smtClean="0">
                <a:solidFill>
                  <a:srgbClr val="C00000"/>
                </a:solidFill>
              </a:endParaRPr>
            </a:p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   들여쓰기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)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5816078" y="3923981"/>
              <a:ext cx="638546" cy="428625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flipH="1" flipV="1">
              <a:off x="7732407" y="5648249"/>
              <a:ext cx="487187" cy="142173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158157" y="5671711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중앙정렬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 flipV="1">
              <a:off x="8254823" y="3833295"/>
              <a:ext cx="360040" cy="111334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74979" y="3944629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오른쪽</a:t>
              </a:r>
              <a:endParaRPr lang="en-US" altLang="ko-KR" sz="1000" dirty="0" smtClean="0">
                <a:solidFill>
                  <a:srgbClr val="C00000"/>
                </a:solidFill>
              </a:endParaRPr>
            </a:p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정렬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 flipH="1" flipV="1">
              <a:off x="7119033" y="6145401"/>
              <a:ext cx="45719" cy="318398"/>
            </a:xfrm>
            <a:custGeom>
              <a:avLst/>
              <a:gdLst>
                <a:gd name="connsiteX0" fmla="*/ 0 w 428625"/>
                <a:gd name="connsiteY0" fmla="*/ 0 h 428625"/>
                <a:gd name="connsiteX1" fmla="*/ 123825 w 428625"/>
                <a:gd name="connsiteY1" fmla="*/ 304800 h 428625"/>
                <a:gd name="connsiteX2" fmla="*/ 428625 w 428625"/>
                <a:gd name="connsiteY2" fmla="*/ 428625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5" h="428625">
                  <a:moveTo>
                    <a:pt x="0" y="0"/>
                  </a:moveTo>
                  <a:cubicBezTo>
                    <a:pt x="26194" y="116681"/>
                    <a:pt x="52388" y="233363"/>
                    <a:pt x="123825" y="304800"/>
                  </a:cubicBezTo>
                  <a:cubicBezTo>
                    <a:pt x="195262" y="376237"/>
                    <a:pt x="428625" y="428625"/>
                    <a:pt x="428625" y="4286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62577" y="6463799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C00000"/>
                  </a:solidFill>
                </a:rPr>
                <a:t>밑줄을 없앤 링크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93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CSS3</a:t>
            </a:r>
            <a:r>
              <a:rPr lang="ko-KR" altLang="en-US" smtClean="0"/>
              <a:t>의 표준 단위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HTML5</a:t>
            </a:r>
            <a:r>
              <a:rPr lang="ko-KR" altLang="en-US" dirty="0" smtClean="0"/>
              <a:t>에서는 단위를 사용하지 않으면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스타일 오류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font-size : 3; /* </a:t>
            </a:r>
            <a:r>
              <a:rPr lang="ko-KR" altLang="en-US" dirty="0" smtClean="0"/>
              <a:t>오류 *</a:t>
            </a:r>
            <a:r>
              <a:rPr lang="en-US" altLang="ko-KR" dirty="0" smtClean="0"/>
              <a:t>/</a:t>
            </a:r>
          </a:p>
          <a:p>
            <a:pPr lvl="2"/>
            <a:r>
              <a:rPr lang="en-US" altLang="ko-KR" dirty="0" smtClean="0"/>
              <a:t>font-size : 3px; /* </a:t>
            </a:r>
            <a:r>
              <a:rPr lang="ko-KR" altLang="en-US" dirty="0" smtClean="0"/>
              <a:t>정상 *</a:t>
            </a:r>
            <a:r>
              <a:rPr lang="en-US" altLang="ko-KR" dirty="0" smtClean="0"/>
              <a:t>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48" y="1484784"/>
            <a:ext cx="779200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폰트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의 폰트와 </a:t>
            </a:r>
            <a:r>
              <a:rPr lang="ko-KR" altLang="en-US" dirty="0" smtClean="0"/>
              <a:t>모양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폰트 형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361942" y="3717032"/>
            <a:ext cx="5779265" cy="2031975"/>
            <a:chOff x="1332530" y="4221088"/>
            <a:chExt cx="5779265" cy="2031975"/>
          </a:xfrm>
        </p:grpSpPr>
        <p:sp>
          <p:nvSpPr>
            <p:cNvPr id="5" name="TextBox 4"/>
            <p:cNvSpPr txBox="1"/>
            <p:nvPr/>
          </p:nvSpPr>
          <p:spPr>
            <a:xfrm>
              <a:off x="1548554" y="4659555"/>
              <a:ext cx="14382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Hello</a:t>
              </a:r>
              <a:endParaRPr lang="ko-KR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64195" y="4659555"/>
              <a:ext cx="14702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Hello</a:t>
              </a:r>
              <a:endParaRPr lang="ko-KR" altLang="en-US" sz="4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64978" y="4659555"/>
              <a:ext cx="17395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Hello</a:t>
              </a:r>
              <a:endParaRPr lang="ko-KR" altLang="en-US" sz="4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68719" y="5791398"/>
              <a:ext cx="1292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0070C0"/>
                  </a:solidFill>
                </a:rPr>
                <a:t>Serif  </a:t>
              </a:r>
              <a:r>
                <a:rPr lang="ko-KR" altLang="en-US" sz="1200" b="1" dirty="0" smtClean="0">
                  <a:solidFill>
                    <a:srgbClr val="0070C0"/>
                  </a:solidFill>
                </a:rPr>
                <a:t>형</a:t>
              </a:r>
              <a:endParaRPr lang="en-US" altLang="ko-KR" sz="1200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(serif</a:t>
              </a:r>
              <a:r>
                <a:rPr lang="ko-KR" altLang="en-US" sz="1200" dirty="0">
                  <a:solidFill>
                    <a:srgbClr val="0070C0"/>
                  </a:solidFill>
                </a:rPr>
                <a:t>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있는 서체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28924" y="5791398"/>
              <a:ext cx="1331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0070C0"/>
                  </a:solidFill>
                </a:rPr>
                <a:t>Sans-Serif  </a:t>
              </a:r>
              <a:r>
                <a:rPr lang="ko-KR" altLang="en-US" sz="1200" b="1" dirty="0" smtClean="0">
                  <a:solidFill>
                    <a:srgbClr val="0070C0"/>
                  </a:solidFill>
                </a:rPr>
                <a:t>형</a:t>
              </a:r>
              <a:endParaRPr lang="en-US" altLang="ko-KR" sz="1200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rgbClr val="0070C0"/>
                  </a:solidFill>
                </a:rPr>
                <a:t>(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serif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없는 서체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18347" y="5781948"/>
              <a:ext cx="1232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0070C0"/>
                  </a:solidFill>
                </a:rPr>
                <a:t>Monospace </a:t>
              </a:r>
              <a:r>
                <a:rPr lang="ko-KR" altLang="en-US" sz="1200" b="1" dirty="0" smtClean="0">
                  <a:solidFill>
                    <a:srgbClr val="0070C0"/>
                  </a:solidFill>
                </a:rPr>
                <a:t>형</a:t>
              </a:r>
              <a:endParaRPr lang="en-US" altLang="ko-KR" sz="1200" b="1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rgbClr val="0070C0"/>
                  </a:solidFill>
                </a:rPr>
                <a:t>(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글자 폭 동일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548554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2272926" y="4740895"/>
              <a:ext cx="288032" cy="21602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37938" y="4236839"/>
              <a:ext cx="4507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C00000"/>
                  </a:solidFill>
                </a:rPr>
                <a:t>serif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cxnSp>
          <p:nvCxnSpPr>
            <p:cNvPr id="20" name="직선 화살표 연결선 19"/>
            <p:cNvCxnSpPr>
              <a:stCxn id="17" idx="2"/>
            </p:cNvCxnSpPr>
            <p:nvPr/>
          </p:nvCxnSpPr>
          <p:spPr>
            <a:xfrm flipH="1">
              <a:off x="1692570" y="4498449"/>
              <a:ext cx="70750" cy="242446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456036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762721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6066008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373065" y="4498449"/>
              <a:ext cx="0" cy="7210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670647" y="4498449"/>
              <a:ext cx="0" cy="6965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981992" y="4498449"/>
              <a:ext cx="0" cy="704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>
              <a:off x="5436986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>
              <a:off x="5759323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>
              <a:off x="6047355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>
              <a:off x="6335387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>
              <a:off x="6661122" y="4596879"/>
              <a:ext cx="325735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716540" y="4221088"/>
              <a:ext cx="95410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rgbClr val="C00000"/>
                  </a:solidFill>
                </a:rPr>
                <a:t>글자 폭 동일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409181" y="5450591"/>
              <a:ext cx="17235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50"/>
                  </a:solidFill>
                </a:rPr>
                <a:t>Times </a:t>
              </a:r>
              <a:r>
                <a:rPr lang="en-US" altLang="ko-KR" sz="1100" dirty="0">
                  <a:solidFill>
                    <a:srgbClr val="00B050"/>
                  </a:solidFill>
                </a:rPr>
                <a:t>New </a:t>
              </a:r>
              <a:r>
                <a:rPr lang="en-US" altLang="ko-KR" sz="1100" smtClean="0">
                  <a:solidFill>
                    <a:srgbClr val="00B050"/>
                  </a:solidFill>
                </a:rPr>
                <a:t>Roman </a:t>
              </a:r>
              <a:r>
                <a:rPr lang="ko-KR" altLang="en-US" sz="1100" dirty="0" smtClean="0">
                  <a:solidFill>
                    <a:srgbClr val="00B050"/>
                  </a:solidFill>
                </a:rPr>
                <a:t>폰트</a:t>
              </a:r>
              <a:endParaRPr lang="ko-KR" alt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52810" y="5450591"/>
              <a:ext cx="8034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smtClean="0">
                  <a:solidFill>
                    <a:srgbClr val="00B050"/>
                  </a:solidFill>
                </a:rPr>
                <a:t>Arial </a:t>
              </a:r>
              <a:r>
                <a:rPr lang="ko-KR" altLang="en-US" sz="1100" dirty="0" smtClean="0">
                  <a:solidFill>
                    <a:srgbClr val="00B050"/>
                  </a:solidFill>
                </a:rPr>
                <a:t>폰트</a:t>
              </a:r>
              <a:endParaRPr lang="ko-KR" alt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653010" y="5450591"/>
              <a:ext cx="1088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00B050"/>
                  </a:solidFill>
                </a:rPr>
                <a:t>Consolas </a:t>
              </a:r>
              <a:r>
                <a:rPr lang="ko-KR" altLang="en-US" sz="1100" dirty="0" smtClean="0">
                  <a:solidFill>
                    <a:srgbClr val="00B050"/>
                  </a:solidFill>
                </a:rPr>
                <a:t>폰트</a:t>
              </a:r>
              <a:endParaRPr lang="ko-KR" altLang="en-US" sz="1100" dirty="0">
                <a:solidFill>
                  <a:srgbClr val="00B050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332530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28324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311595" y="4221088"/>
              <a:ext cx="1800200" cy="15608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378407" y="1887664"/>
            <a:ext cx="5036119" cy="1180034"/>
            <a:chOff x="1365181" y="1713575"/>
            <a:chExt cx="5036119" cy="1180034"/>
          </a:xfrm>
        </p:grpSpPr>
        <p:sp>
          <p:nvSpPr>
            <p:cNvPr id="63" name="TextBox 62"/>
            <p:cNvSpPr txBox="1"/>
            <p:nvPr/>
          </p:nvSpPr>
          <p:spPr>
            <a:xfrm rot="763102">
              <a:off x="1365181" y="1952775"/>
              <a:ext cx="1971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Times New Roman</a:t>
              </a:r>
              <a:endParaRPr lang="ko-KR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410724" y="247179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Arial</a:t>
              </a:r>
              <a:endParaRPr lang="ko-KR" alt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153732" y="2431944"/>
              <a:ext cx="824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Forte" panose="03060902040502070203" pitchFamily="66" charset="0"/>
                  <a:cs typeface="Arial" panose="020B0604020202020204" pitchFamily="34" charset="0"/>
                </a:rPr>
                <a:t>Forte</a:t>
              </a:r>
              <a:endParaRPr lang="ko-KR" altLang="en-US" sz="2400" dirty="0">
                <a:latin typeface="Forte" panose="03060902040502070203" pitchFamily="66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79468" y="2282121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CC9900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Georgia</a:t>
              </a:r>
              <a:endParaRPr lang="ko-KR" altLang="en-US" dirty="0">
                <a:solidFill>
                  <a:srgbClr val="CC9900"/>
                </a:solidFill>
                <a:latin typeface="Georgia" panose="02040502050405020303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700193" y="2117768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99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Courier New</a:t>
              </a:r>
              <a:endParaRPr lang="ko-KR" altLang="en-US" dirty="0">
                <a:solidFill>
                  <a:srgbClr val="FF99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25266" y="174024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>
                      <a:lumMod val="75000"/>
                    </a:schemeClr>
                  </a:solidFill>
                  <a:latin typeface="궁서체" panose="02030609000101010101" pitchFamily="17" charset="-127"/>
                  <a:ea typeface="궁서체" panose="02030609000101010101" pitchFamily="17" charset="-127"/>
                  <a:cs typeface="Courier New" panose="02070309020205020404" pitchFamily="49" charset="0"/>
                </a:rPr>
                <a:t>궁서체</a:t>
              </a:r>
              <a:endParaRPr lang="ko-KR" altLang="en-US" dirty="0">
                <a:solidFill>
                  <a:schemeClr val="accent2">
                    <a:lumMod val="75000"/>
                  </a:schemeClr>
                </a:solidFill>
                <a:latin typeface="궁서체" panose="02030609000101010101" pitchFamily="17" charset="-127"/>
                <a:ea typeface="궁서체" panose="02030609000101010101" pitchFamily="17" charset="-127"/>
                <a:cs typeface="Courier New" panose="02070309020205020404" pitchFamily="49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781290" y="2487100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맑은 고딕</a:t>
              </a:r>
              <a:endParaRPr lang="ko-KR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 rot="20839116">
              <a:off x="3178260" y="2211767"/>
              <a:ext cx="1309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CC00CC"/>
                  </a:solidFill>
                  <a:latin typeface="Jokerman" panose="04090605060D06020702" pitchFamily="82" charset="0"/>
                  <a:ea typeface="+mj-ea"/>
                  <a:cs typeface="Courier New" panose="02070309020205020404" pitchFamily="49" charset="0"/>
                </a:rPr>
                <a:t>Jokerman</a:t>
              </a:r>
              <a:endParaRPr lang="ko-KR" altLang="en-US" dirty="0">
                <a:solidFill>
                  <a:srgbClr val="CC00CC"/>
                </a:solidFill>
                <a:latin typeface="Jokerman" panose="04090605060D06020702" pitchFamily="82" charset="0"/>
                <a:ea typeface="+mj-ea"/>
                <a:cs typeface="Courier New" panose="02070309020205020404" pitchFamily="49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07436" y="1713575"/>
              <a:ext cx="2137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B050"/>
                  </a:solidFill>
                  <a:latin typeface="Lucida Console" panose="020B0609040504020204" pitchFamily="49" charset="0"/>
                  <a:ea typeface="+mj-ea"/>
                  <a:cs typeface="Courier New" panose="02070309020205020404" pitchFamily="49" charset="0"/>
                </a:rPr>
                <a:t>Lucida Console</a:t>
              </a:r>
              <a:endParaRPr lang="ko-KR" altLang="en-US" dirty="0">
                <a:solidFill>
                  <a:srgbClr val="00B050"/>
                </a:solidFill>
                <a:latin typeface="Lucida Console" panose="020B0609040504020204" pitchFamily="49" charset="0"/>
                <a:ea typeface="+mj-ea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68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02530"/>
            <a:ext cx="6737985" cy="15459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폰트 제어 </a:t>
            </a:r>
            <a:r>
              <a:rPr lang="en-US" altLang="ko-KR" smtClean="0"/>
              <a:t>CSS3</a:t>
            </a:r>
            <a:r>
              <a:rPr lang="ko-KR" altLang="en-US" smtClean="0"/>
              <a:t> 프로퍼티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608512"/>
          </a:xfrm>
        </p:spPr>
        <p:txBody>
          <a:bodyPr>
            <a:normAutofit lnSpcReduction="10000"/>
          </a:bodyPr>
          <a:lstStyle/>
          <a:p>
            <a:pPr lvl="1"/>
            <a:r>
              <a:rPr lang="ko-KR" altLang="en-US" dirty="0" smtClean="0"/>
              <a:t>폰트 패밀리</a:t>
            </a:r>
            <a:r>
              <a:rPr lang="en-US" altLang="ko-KR" dirty="0" smtClean="0"/>
              <a:t>, font-family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폰트 크기</a:t>
            </a:r>
            <a:r>
              <a:rPr lang="en-US" altLang="ko-KR" dirty="0" smtClean="0"/>
              <a:t>, font-size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폰트 스타일</a:t>
            </a:r>
            <a:r>
              <a:rPr lang="en-US" altLang="ko-KR" dirty="0" smtClean="0"/>
              <a:t>, font-style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폰트 굵기</a:t>
            </a:r>
            <a:r>
              <a:rPr lang="en-US" altLang="ko-KR" dirty="0" smtClean="0"/>
              <a:t>, font-weight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63519" y="3462155"/>
            <a:ext cx="613842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40px;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	/*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40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픽셀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medium;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중간 크기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크기는 브라우저마다 다름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font-size : 1.6em;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현재 폰트의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1.6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배 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 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96621" y="4924674"/>
            <a:ext cx="61384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font-style : italic; 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이탤릭 스타일로 지정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396621" y="5976364"/>
            <a:ext cx="613842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300;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100~900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의 범위에서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, 300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정도 굵기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font-weight : bold;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굵게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 700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크기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60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4–1 HTML </a:t>
            </a:r>
            <a:r>
              <a:rPr lang="ko-KR" altLang="en-US" dirty="0"/>
              <a:t>태그로만 작성한 웹 </a:t>
            </a:r>
            <a:r>
              <a:rPr lang="ko-KR" altLang="en-US" dirty="0" smtClean="0"/>
              <a:t>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9600" y="1772816"/>
            <a:ext cx="5180462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스타일 없는 웹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페이지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665" y="1692310"/>
            <a:ext cx="2313806" cy="208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단축 프로퍼티</a:t>
            </a:r>
            <a:r>
              <a:rPr lang="en-US" altLang="ko-KR" smtClean="0"/>
              <a:t>, font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font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 smtClean="0"/>
              <a:t>font-style</a:t>
            </a:r>
            <a:r>
              <a:rPr lang="en-US" altLang="ko-KR" dirty="0"/>
              <a:t>, font-weight, font-size, font-family</a:t>
            </a:r>
            <a:r>
              <a:rPr lang="ko-KR" altLang="en-US" dirty="0"/>
              <a:t>를 순서대로 지정하는 </a:t>
            </a:r>
            <a:r>
              <a:rPr lang="ko-KR" altLang="en-US" dirty="0" smtClean="0"/>
              <a:t>단축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20</a:t>
            </a:r>
            <a:r>
              <a:rPr lang="ko-KR" altLang="en-US" dirty="0"/>
              <a:t>픽셀로 이탤릭 스타일에 </a:t>
            </a:r>
            <a:r>
              <a:rPr lang="en-US" altLang="ko-KR" dirty="0"/>
              <a:t>bold </a:t>
            </a:r>
            <a:r>
              <a:rPr lang="ko-KR" altLang="en-US" dirty="0"/>
              <a:t>굵기로 </a:t>
            </a:r>
            <a:r>
              <a:rPr lang="en-US" altLang="ko-KR" dirty="0" err="1"/>
              <a:t>consolas</a:t>
            </a:r>
            <a:r>
              <a:rPr lang="en-US" altLang="ko-KR" dirty="0"/>
              <a:t> </a:t>
            </a:r>
            <a:r>
              <a:rPr lang="ko-KR" altLang="en-US" dirty="0"/>
              <a:t>체</a:t>
            </a:r>
          </a:p>
          <a:p>
            <a:pPr lvl="2"/>
            <a:r>
              <a:rPr lang="fr-FR" altLang="ko-KR" dirty="0"/>
              <a:t>font : italic bold 20px consolas, sans-serif;</a:t>
            </a:r>
          </a:p>
          <a:p>
            <a:pPr lvl="2"/>
            <a:r>
              <a:rPr lang="en-US" altLang="ko-KR" dirty="0"/>
              <a:t>f</a:t>
            </a:r>
            <a:r>
              <a:rPr lang="en-US" altLang="ko-KR" dirty="0" smtClean="0"/>
              <a:t>ont : </a:t>
            </a:r>
            <a:r>
              <a:rPr lang="en-US" altLang="ko-KR" dirty="0"/>
              <a:t>20px </a:t>
            </a:r>
            <a:r>
              <a:rPr lang="en-US" altLang="ko-KR" dirty="0" err="1"/>
              <a:t>consolas</a:t>
            </a:r>
            <a:r>
              <a:rPr lang="en-US" altLang="ko-KR" dirty="0"/>
              <a:t>, sans-serif;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/* </a:t>
            </a:r>
            <a:r>
              <a:rPr lang="en-US" altLang="ko-KR" dirty="0"/>
              <a:t>font-size, </a:t>
            </a:r>
            <a:r>
              <a:rPr lang="en-US" altLang="ko-KR" dirty="0" smtClean="0"/>
              <a:t>font-family</a:t>
            </a:r>
            <a:r>
              <a:rPr lang="ko-KR" altLang="en-US" dirty="0" smtClean="0"/>
              <a:t>외 생략 가능 *</a:t>
            </a:r>
            <a:r>
              <a:rPr lang="en-US" altLang="ko-KR" dirty="0"/>
              <a:t>/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40936"/>
            <a:ext cx="7589520" cy="50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4675" y="1340970"/>
            <a:ext cx="5367366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폰트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dirty="0"/>
              <a:t>body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font-family : </a:t>
            </a:r>
            <a:r>
              <a:rPr lang="en-US" altLang="ko-KR" sz="1400" b="1" dirty="0"/>
              <a:t>"Times New Roman", Serif;</a:t>
            </a:r>
          </a:p>
          <a:p>
            <a:pPr defTabSz="180000"/>
            <a:r>
              <a:rPr lang="en-US" altLang="ko-KR" sz="1400" b="1" dirty="0" smtClean="0"/>
              <a:t>	font-size : </a:t>
            </a:r>
            <a:r>
              <a:rPr lang="en-US" altLang="ko-KR" sz="1400" b="1" dirty="0"/>
              <a:t>large;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h3 {</a:t>
            </a:r>
          </a:p>
          <a:p>
            <a:pPr defTabSz="180000"/>
            <a:r>
              <a:rPr lang="fr-FR" altLang="ko-KR" sz="1400" dirty="0" smtClean="0"/>
              <a:t>	</a:t>
            </a:r>
            <a:r>
              <a:rPr lang="fr-FR" altLang="ko-KR" sz="1400" b="1" dirty="0" smtClean="0"/>
              <a:t>font : </a:t>
            </a:r>
            <a:r>
              <a:rPr lang="fr-FR" altLang="ko-KR" sz="1400" b="1" dirty="0"/>
              <a:t>italic bold 40px consolas, sans-serif;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b="1" dirty="0"/>
              <a:t>&lt;h3&gt;</a:t>
            </a:r>
            <a:r>
              <a:rPr lang="en-US" altLang="ko-KR" sz="1400" dirty="0"/>
              <a:t>Consolas font</a:t>
            </a:r>
            <a:r>
              <a:rPr lang="en-US" altLang="ko-KR" sz="1400" b="1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 style="</a:t>
            </a:r>
            <a:r>
              <a:rPr lang="en-US" altLang="ko-KR" sz="1400" b="1" dirty="0"/>
              <a:t>font-weight:900</a:t>
            </a:r>
            <a:r>
              <a:rPr lang="en-US" altLang="ko-KR" sz="1400" dirty="0"/>
              <a:t>"&gt;font-weight 900&lt;/p&gt;</a:t>
            </a:r>
          </a:p>
          <a:p>
            <a:pPr defTabSz="180000"/>
            <a:r>
              <a:rPr lang="en-US" altLang="ko-KR" sz="1400" dirty="0"/>
              <a:t>&lt;p style="</a:t>
            </a:r>
            <a:r>
              <a:rPr lang="en-US" altLang="ko-KR" sz="1400" b="1" dirty="0"/>
              <a:t>font-weight:100</a:t>
            </a:r>
            <a:r>
              <a:rPr lang="en-US" altLang="ko-KR" sz="1400" dirty="0"/>
              <a:t>"&gt;font-weight 100&lt;/p&gt;</a:t>
            </a:r>
          </a:p>
          <a:p>
            <a:pPr defTabSz="180000"/>
            <a:r>
              <a:rPr lang="pl-PL" altLang="ko-KR" sz="1400" dirty="0"/>
              <a:t>&lt;p style="</a:t>
            </a:r>
            <a:r>
              <a:rPr lang="pl-PL" altLang="ko-KR" sz="1400" b="1" dirty="0"/>
              <a:t>font-style:italic</a:t>
            </a:r>
            <a:r>
              <a:rPr lang="pl-PL" altLang="ko-KR" sz="1400" dirty="0"/>
              <a:t>"&gt;Italic Style&lt;/p&gt;</a:t>
            </a:r>
          </a:p>
          <a:p>
            <a:pPr defTabSz="180000"/>
            <a:r>
              <a:rPr lang="fr-FR" altLang="ko-KR" sz="1400" dirty="0"/>
              <a:t>&lt;p style="</a:t>
            </a:r>
            <a:r>
              <a:rPr lang="fr-FR" altLang="ko-KR" sz="1400" b="1" dirty="0"/>
              <a:t>font-style:oblique</a:t>
            </a:r>
            <a:r>
              <a:rPr lang="fr-FR" altLang="ko-KR" sz="1400" dirty="0"/>
              <a:t>"&gt;Oblique Style&lt;/p&gt;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현재 크기의 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span style="</a:t>
            </a:r>
            <a:r>
              <a:rPr lang="en-US" altLang="ko-KR" sz="1400" b="1" dirty="0"/>
              <a:t>font-size:1.5em</a:t>
            </a:r>
            <a:r>
              <a:rPr lang="en-US" altLang="ko-KR" sz="1400" dirty="0"/>
              <a:t>"&gt;1.5</a:t>
            </a:r>
            <a:r>
              <a:rPr lang="ko-KR" altLang="en-US" sz="1400" dirty="0"/>
              <a:t>배</a:t>
            </a:r>
            <a:r>
              <a:rPr lang="en-US" altLang="ko-KR" sz="1400" dirty="0"/>
              <a:t>&lt;/span&gt;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크기로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546" y="1735957"/>
            <a:ext cx="2892180" cy="39722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4–12 CSS3 </a:t>
            </a:r>
            <a:r>
              <a:rPr lang="ko-KR" altLang="en-US" dirty="0" smtClean="0"/>
              <a:t>폰트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6" name="자유형 5"/>
          <p:cNvSpPr/>
          <p:nvPr/>
        </p:nvSpPr>
        <p:spPr>
          <a:xfrm>
            <a:off x="5470356" y="5437647"/>
            <a:ext cx="129313" cy="495300"/>
          </a:xfrm>
          <a:custGeom>
            <a:avLst/>
            <a:gdLst>
              <a:gd name="connsiteX0" fmla="*/ 0 w 439446"/>
              <a:gd name="connsiteY0" fmla="*/ 495300 h 495300"/>
              <a:gd name="connsiteX1" fmla="*/ 371475 w 439446"/>
              <a:gd name="connsiteY1" fmla="*/ 381000 h 495300"/>
              <a:gd name="connsiteX2" fmla="*/ 438150 w 439446"/>
              <a:gd name="connsiteY2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446" h="495300">
                <a:moveTo>
                  <a:pt x="0" y="495300"/>
                </a:moveTo>
                <a:cubicBezTo>
                  <a:pt x="149225" y="479425"/>
                  <a:pt x="298450" y="463550"/>
                  <a:pt x="371475" y="381000"/>
                </a:cubicBezTo>
                <a:cubicBezTo>
                  <a:pt x="444500" y="298450"/>
                  <a:pt x="441325" y="149225"/>
                  <a:pt x="43815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6427049" y="5456697"/>
            <a:ext cx="200025" cy="461257"/>
          </a:xfrm>
          <a:custGeom>
            <a:avLst/>
            <a:gdLst>
              <a:gd name="connsiteX0" fmla="*/ 0 w 400050"/>
              <a:gd name="connsiteY0" fmla="*/ 0 h 515342"/>
              <a:gd name="connsiteX1" fmla="*/ 19050 w 400050"/>
              <a:gd name="connsiteY1" fmla="*/ 200025 h 515342"/>
              <a:gd name="connsiteX2" fmla="*/ 114300 w 400050"/>
              <a:gd name="connsiteY2" fmla="*/ 466725 h 515342"/>
              <a:gd name="connsiteX3" fmla="*/ 400050 w 400050"/>
              <a:gd name="connsiteY3" fmla="*/ 514350 h 515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515342">
                <a:moveTo>
                  <a:pt x="0" y="0"/>
                </a:moveTo>
                <a:cubicBezTo>
                  <a:pt x="0" y="61119"/>
                  <a:pt x="0" y="122238"/>
                  <a:pt x="19050" y="200025"/>
                </a:cubicBezTo>
                <a:cubicBezTo>
                  <a:pt x="38100" y="277812"/>
                  <a:pt x="50800" y="414338"/>
                  <a:pt x="114300" y="466725"/>
                </a:cubicBezTo>
                <a:cubicBezTo>
                  <a:pt x="177800" y="519112"/>
                  <a:pt x="288925" y="516731"/>
                  <a:pt x="400050" y="51435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95364" y="5917955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font-size : large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54470" y="5809836"/>
            <a:ext cx="1159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font-size : 1.5em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4432339" y="3123098"/>
            <a:ext cx="866473" cy="313138"/>
          </a:xfrm>
          <a:custGeom>
            <a:avLst/>
            <a:gdLst>
              <a:gd name="connsiteX0" fmla="*/ 0 w 504825"/>
              <a:gd name="connsiteY0" fmla="*/ 314325 h 314325"/>
              <a:gd name="connsiteX1" fmla="*/ 228600 w 504825"/>
              <a:gd name="connsiteY1" fmla="*/ 247650 h 314325"/>
              <a:gd name="connsiteX2" fmla="*/ 285750 w 504825"/>
              <a:gd name="connsiteY2" fmla="*/ 47625 h 314325"/>
              <a:gd name="connsiteX3" fmla="*/ 504825 w 504825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825" h="314325">
                <a:moveTo>
                  <a:pt x="0" y="314325"/>
                </a:moveTo>
                <a:cubicBezTo>
                  <a:pt x="90487" y="303212"/>
                  <a:pt x="180975" y="292100"/>
                  <a:pt x="228600" y="247650"/>
                </a:cubicBezTo>
                <a:cubicBezTo>
                  <a:pt x="276225" y="203200"/>
                  <a:pt x="239713" y="88900"/>
                  <a:pt x="285750" y="47625"/>
                </a:cubicBezTo>
                <a:cubicBezTo>
                  <a:pt x="331787" y="6350"/>
                  <a:pt x="418306" y="3175"/>
                  <a:pt x="504825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rot="19953566">
            <a:off x="6850744" y="3682391"/>
            <a:ext cx="258269" cy="1743629"/>
          </a:xfrm>
          <a:prstGeom prst="rightBrace">
            <a:avLst>
              <a:gd name="adj1" fmla="val 3783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 rot="3858663">
            <a:off x="6567511" y="4249760"/>
            <a:ext cx="1282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</a:rPr>
              <a:t>Times New Roman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28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634" y="3252081"/>
            <a:ext cx="2480635" cy="25884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</a:t>
            </a:r>
            <a:r>
              <a:rPr lang="ko-KR" altLang="en-US" dirty="0" smtClean="0"/>
              <a:t>의 박스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4323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태그는 사각형 박스로 다루어진다</a:t>
            </a:r>
          </a:p>
          <a:p>
            <a:pPr lvl="1"/>
            <a:r>
              <a:rPr lang="ko-KR" altLang="en-US" dirty="0" smtClean="0"/>
              <a:t>각 </a:t>
            </a:r>
            <a:r>
              <a:rPr lang="en-US" altLang="ko-KR" dirty="0"/>
              <a:t>HTML </a:t>
            </a:r>
            <a:r>
              <a:rPr lang="ko-KR" altLang="en-US" dirty="0"/>
              <a:t>태그 요소를 하나의 </a:t>
            </a:r>
            <a:r>
              <a:rPr lang="ko-KR" altLang="en-US" dirty="0" smtClean="0"/>
              <a:t>박스로 다룸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박스 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 smtClean="0"/>
              <a:t>배경 </a:t>
            </a:r>
            <a:r>
              <a:rPr lang="ko-KR" altLang="en-US" dirty="0"/>
              <a:t>색</a:t>
            </a:r>
            <a:r>
              <a:rPr lang="en-US" altLang="ko-KR" dirty="0"/>
              <a:t>, </a:t>
            </a:r>
            <a:r>
              <a:rPr lang="ko-KR" altLang="en-US" dirty="0" smtClean="0"/>
              <a:t>여백</a:t>
            </a:r>
            <a:r>
              <a:rPr lang="en-US" altLang="ko-KR" dirty="0"/>
              <a:t>, </a:t>
            </a:r>
            <a:r>
              <a:rPr lang="ko-KR" altLang="en-US" dirty="0" smtClean="0"/>
              <a:t>옆 </a:t>
            </a:r>
            <a:r>
              <a:rPr lang="ko-KR" altLang="en-US" dirty="0"/>
              <a:t>박스와의 거리 </a:t>
            </a:r>
            <a:r>
              <a:rPr lang="ko-KR" altLang="en-US" dirty="0" smtClean="0"/>
              <a:t>등 제어 가능</a:t>
            </a:r>
            <a:endParaRPr lang="ko-KR" altLang="en-US" dirty="0"/>
          </a:p>
          <a:p>
            <a:r>
              <a:rPr lang="en-US" altLang="ko-KR" dirty="0" smtClean="0"/>
              <a:t>&lt;div&gt;</a:t>
            </a:r>
            <a:r>
              <a:rPr lang="ko-KR" altLang="en-US" dirty="0" smtClean="0"/>
              <a:t>의 박스 모델 사례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19517" y="5983289"/>
            <a:ext cx="2952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lphaLcParenBoth"/>
            </a:pPr>
            <a:r>
              <a:rPr lang="en-US" altLang="ko-KR" sz="1200" dirty="0" smtClean="0"/>
              <a:t>&lt;div&gt; </a:t>
            </a:r>
            <a:r>
              <a:rPr lang="ko-KR" altLang="en-US" sz="1200" dirty="0" smtClean="0"/>
              <a:t>영역의 박스 구성이 보이지 </a:t>
            </a:r>
            <a:r>
              <a:rPr lang="ko-KR" altLang="en-US" sz="1200" dirty="0" err="1" smtClean="0"/>
              <a:t>않</a:t>
            </a:r>
            <a:r>
              <a:rPr lang="ko-KR" altLang="en-US" sz="1200" dirty="0" smtClean="0"/>
              <a:t> 지만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사실 박스로 구성되어 있음</a:t>
            </a:r>
            <a:endParaRPr lang="ko-KR" altLang="en-US" sz="1200" dirty="0"/>
          </a:p>
        </p:txBody>
      </p:sp>
      <p:sp>
        <p:nvSpPr>
          <p:cNvPr id="7" name="왼쪽/오른쪽 화살표 6"/>
          <p:cNvSpPr/>
          <p:nvPr/>
        </p:nvSpPr>
        <p:spPr>
          <a:xfrm>
            <a:off x="4014720" y="4700440"/>
            <a:ext cx="576064" cy="28803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27047" y="6002210"/>
            <a:ext cx="28412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(b) &lt;div&gt;</a:t>
            </a:r>
            <a:r>
              <a:rPr lang="ko-KR" altLang="en-US" sz="1200" dirty="0" smtClean="0"/>
              <a:t>의 박스 모델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콘텐츠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패딩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테두리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여백이 보이도록  색을 입혔음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5526888" y="4052368"/>
            <a:ext cx="1152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m</a:t>
            </a:r>
            <a:r>
              <a:rPr lang="en-US" altLang="ko-KR" sz="1200" dirty="0" smtClean="0"/>
              <a:t>argin(</a:t>
            </a:r>
            <a:r>
              <a:rPr lang="ko-KR" altLang="en-US" sz="1200" dirty="0" smtClean="0"/>
              <a:t>여백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4827046" y="5340593"/>
            <a:ext cx="713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테두리</a:t>
            </a:r>
            <a:endParaRPr lang="en-US" altLang="ko-KR" sz="1200" dirty="0" smtClean="0"/>
          </a:p>
          <a:p>
            <a:r>
              <a:rPr lang="en-US" altLang="ko-KR" sz="1200" dirty="0" smtClean="0"/>
              <a:t>(border)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6548367" y="5324894"/>
            <a:ext cx="9142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/>
              <a:t>패딩</a:t>
            </a:r>
            <a:endParaRPr lang="en-US" altLang="ko-KR" sz="1200" dirty="0" smtClean="0"/>
          </a:p>
          <a:p>
            <a:r>
              <a:rPr lang="en-US" altLang="ko-KR" sz="1200" dirty="0" smtClean="0"/>
              <a:t>(padding)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777581" y="4423441"/>
            <a:ext cx="7200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 smtClean="0"/>
              <a:t>콘텐</a:t>
            </a:r>
            <a:r>
              <a:rPr lang="ko-KR" altLang="en-US" sz="1200" dirty="0" err="1"/>
              <a:t>츠</a:t>
            </a:r>
            <a:endParaRPr lang="ko-KR" altLang="en-US" sz="1200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238856" y="4988472"/>
            <a:ext cx="288032" cy="43204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6318976" y="4576825"/>
            <a:ext cx="576064" cy="252729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6462992" y="5063730"/>
            <a:ext cx="314589" cy="284782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155363" y="2773136"/>
            <a:ext cx="2392001" cy="338554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&lt;div&gt;DIVDIVDIV&lt;/div&gt;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63" y="3284984"/>
            <a:ext cx="2480635" cy="256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3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모델의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005067" y="1628800"/>
            <a:ext cx="2574559" cy="3459323"/>
            <a:chOff x="5796135" y="1841885"/>
            <a:chExt cx="2574559" cy="3459323"/>
          </a:xfrm>
        </p:grpSpPr>
        <p:sp>
          <p:nvSpPr>
            <p:cNvPr id="5" name="직사각형 4"/>
            <p:cNvSpPr/>
            <p:nvPr/>
          </p:nvSpPr>
          <p:spPr>
            <a:xfrm>
              <a:off x="5796135" y="1841885"/>
              <a:ext cx="2574559" cy="34593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bg1">
                  <a:lumMod val="65000"/>
                </a:schemeClr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228184" y="2276871"/>
              <a:ext cx="1800200" cy="262086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588223" y="2636912"/>
              <a:ext cx="1123313" cy="194421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948264" y="3068960"/>
              <a:ext cx="432048" cy="115212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콘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텐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err="1" smtClean="0">
                  <a:solidFill>
                    <a:schemeClr val="tx1"/>
                  </a:solidFill>
                </a:rPr>
                <a:t>츠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24263" y="1870202"/>
              <a:ext cx="1518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margin(</a:t>
              </a:r>
              <a:r>
                <a:rPr lang="ko-KR" altLang="en-US" dirty="0" smtClean="0"/>
                <a:t>여백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72188" y="4566940"/>
              <a:ext cx="1376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border(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테두리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68117" y="2656974"/>
              <a:ext cx="1163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padding(</a:t>
              </a:r>
              <a:r>
                <a:rPr lang="ko-KR" altLang="en-US" sz="1200" dirty="0" err="1" smtClean="0"/>
                <a:t>패딩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84276" y="1749330"/>
            <a:ext cx="506531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80000" fontAlgn="base"/>
            <a:r>
              <a:rPr lang="ko-KR" altLang="en-US" sz="1600" b="1" dirty="0" err="1" smtClean="0"/>
              <a:t>콘텐츠</a:t>
            </a:r>
            <a:endParaRPr lang="en-US" altLang="ko-KR" sz="1600" b="1" dirty="0"/>
          </a:p>
          <a:p>
            <a:pPr lvl="0" defTabSz="180000" fontAlgn="base"/>
            <a:r>
              <a:rPr lang="en-US" altLang="ko-KR" sz="1600" dirty="0" smtClean="0"/>
              <a:t>	HTML </a:t>
            </a:r>
            <a:r>
              <a:rPr lang="ko-KR" altLang="en-US" sz="1600" dirty="0"/>
              <a:t>태그의 텍스트나 이미지가 출력되는 </a:t>
            </a:r>
            <a:r>
              <a:rPr lang="ko-KR" altLang="en-US" sz="1600" dirty="0" smtClean="0"/>
              <a:t>부분</a:t>
            </a:r>
            <a:endParaRPr lang="en-US" altLang="ko-KR" sz="1600" dirty="0" smtClean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 err="1" smtClean="0"/>
              <a:t>패딩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 smtClean="0"/>
              <a:t>	</a:t>
            </a:r>
            <a:r>
              <a:rPr lang="ko-KR" altLang="en-US" sz="1600" dirty="0" err="1" smtClean="0"/>
              <a:t>콘텐츠를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직접 둘러싸고 있는 내부 </a:t>
            </a:r>
            <a:r>
              <a:rPr lang="ko-KR" altLang="en-US" sz="1600" dirty="0" smtClean="0"/>
              <a:t>여백</a:t>
            </a:r>
            <a:endParaRPr lang="en-US" altLang="ko-KR" sz="1600" dirty="0" smtClean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 smtClean="0"/>
              <a:t>테두리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 smtClean="0"/>
              <a:t>	</a:t>
            </a:r>
            <a:r>
              <a:rPr lang="ko-KR" altLang="en-US" sz="1600" dirty="0" err="1" smtClean="0"/>
              <a:t>패딩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외부의 테두리로서</a:t>
            </a:r>
            <a:r>
              <a:rPr lang="en-US" altLang="ko-KR" sz="1600" dirty="0"/>
              <a:t>, </a:t>
            </a:r>
            <a:r>
              <a:rPr lang="ko-KR" altLang="en-US" sz="1600" dirty="0"/>
              <a:t>직선이나 점선 혹은 </a:t>
            </a:r>
            <a:endParaRPr lang="en-US" altLang="ko-KR" sz="1600" dirty="0" smtClean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smtClean="0"/>
              <a:t>이미지로 </a:t>
            </a:r>
            <a:r>
              <a:rPr lang="ko-KR" altLang="en-US" sz="1600" dirty="0"/>
              <a:t>테두리를 그릴 수 </a:t>
            </a:r>
            <a:r>
              <a:rPr lang="ko-KR" altLang="en-US" sz="1600" dirty="0" smtClean="0"/>
              <a:t>있음</a:t>
            </a:r>
            <a:endParaRPr lang="en-US" altLang="ko-KR" sz="1600" dirty="0" smtClean="0"/>
          </a:p>
          <a:p>
            <a:pPr defTabSz="180000" fontAlgn="base"/>
            <a:endParaRPr lang="ko-KR" altLang="en-US" sz="1600" dirty="0"/>
          </a:p>
          <a:p>
            <a:pPr lvl="0" defTabSz="180000" fontAlgn="base"/>
            <a:r>
              <a:rPr lang="ko-KR" altLang="en-US" sz="1600" b="1" dirty="0" smtClean="0"/>
              <a:t>여백</a:t>
            </a:r>
            <a:endParaRPr lang="ko-KR" altLang="en-US" sz="1600" b="1" dirty="0"/>
          </a:p>
          <a:p>
            <a:pPr defTabSz="180000" fontAlgn="base"/>
            <a:r>
              <a:rPr lang="en-US" altLang="ko-KR" sz="1600" dirty="0" smtClean="0"/>
              <a:t>	</a:t>
            </a:r>
            <a:r>
              <a:rPr lang="ko-KR" altLang="en-US" sz="1600" dirty="0" smtClean="0"/>
              <a:t>박스의 </a:t>
            </a:r>
            <a:r>
              <a:rPr lang="ko-KR" altLang="en-US" sz="1600" dirty="0"/>
              <a:t>맨 바깥 영역이며 테두리 바깥의 </a:t>
            </a:r>
            <a:r>
              <a:rPr lang="ko-KR" altLang="en-US" sz="1600" dirty="0" smtClean="0"/>
              <a:t>공간으로</a:t>
            </a:r>
            <a:endParaRPr lang="en-US" altLang="ko-KR" sz="1600" dirty="0" smtClean="0"/>
          </a:p>
          <a:p>
            <a:pPr defTabSz="180000" fontAlgn="base"/>
            <a:r>
              <a:rPr lang="en-US" altLang="ko-KR" sz="1600" dirty="0"/>
              <a:t>	</a:t>
            </a:r>
            <a:r>
              <a:rPr lang="ko-KR" altLang="en-US" sz="1600" dirty="0" smtClean="0"/>
              <a:t>인접한 </a:t>
            </a:r>
            <a:r>
              <a:rPr lang="ko-KR" altLang="en-US" sz="1600" dirty="0"/>
              <a:t>아래위 이웃 태그의 박스와의 거리</a:t>
            </a:r>
          </a:p>
        </p:txBody>
      </p:sp>
    </p:spTree>
    <p:extLst>
      <p:ext uri="{BB962C8B-B14F-4D97-AF65-F5344CB8AC3E}">
        <p14:creationId xmlns:p14="http://schemas.microsoft.com/office/powerpoint/2010/main" val="95152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모델을 구성하는 </a:t>
            </a:r>
            <a:r>
              <a:rPr lang="en-US" altLang="ko-KR" dirty="0"/>
              <a:t>CSS3 </a:t>
            </a:r>
            <a:r>
              <a:rPr lang="ko-KR" altLang="en-US" dirty="0" err="1" smtClean="0"/>
              <a:t>프로퍼티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4"/>
            <a:ext cx="6984776" cy="463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1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</a:t>
            </a:r>
            <a:r>
              <a:rPr lang="ko-KR" altLang="en-US" dirty="0" smtClean="0"/>
              <a:t>크기 </a:t>
            </a:r>
            <a:r>
              <a:rPr lang="en-US" altLang="ko-KR" dirty="0" smtClean="0"/>
              <a:t>- &lt;</a:t>
            </a:r>
            <a:r>
              <a:rPr lang="en-US" altLang="ko-KR" dirty="0"/>
              <a:t>div&gt; </a:t>
            </a:r>
            <a:r>
              <a:rPr lang="ko-KR" altLang="en-US" dirty="0"/>
              <a:t>태그의 박스 </a:t>
            </a:r>
            <a:r>
              <a:rPr lang="ko-KR" altLang="en-US" dirty="0" smtClean="0"/>
              <a:t>모델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049815"/>
            <a:ext cx="32956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1331277" y="2034426"/>
            <a:ext cx="2400249" cy="1631394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err="1" smtClean="0"/>
              <a:t>div.box</a:t>
            </a:r>
            <a:r>
              <a:rPr lang="en-US" altLang="ko-KR" sz="1400" b="1" dirty="0" smtClean="0"/>
              <a:t> {</a:t>
            </a:r>
          </a:p>
          <a:p>
            <a:pPr defTabSz="180000"/>
            <a:r>
              <a:rPr lang="en-US" altLang="ko-KR" sz="1400" dirty="0"/>
              <a:t>	width : 150px;</a:t>
            </a:r>
          </a:p>
          <a:p>
            <a:pPr defTabSz="180000"/>
            <a:r>
              <a:rPr lang="en-US" altLang="ko-KR" sz="1400" dirty="0"/>
              <a:t>	height : 50px;</a:t>
            </a:r>
          </a:p>
          <a:p>
            <a:pPr defTabSz="180000"/>
            <a:r>
              <a:rPr lang="en-US" altLang="ko-KR" sz="1400" dirty="0" smtClean="0"/>
              <a:t>	margin </a:t>
            </a:r>
            <a:r>
              <a:rPr lang="en-US" altLang="ko-KR" sz="1400" dirty="0"/>
              <a:t>: 40px;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border-width : </a:t>
            </a:r>
            <a:r>
              <a:rPr lang="en-US" altLang="ko-KR" sz="1400" dirty="0"/>
              <a:t>30px;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padding : 20px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375883" y="3994732"/>
            <a:ext cx="2355643" cy="760095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smtClean="0"/>
              <a:t>&lt;div class=</a:t>
            </a:r>
            <a:r>
              <a:rPr lang="en-US" altLang="ko-KR" sz="1400" b="1" dirty="0"/>
              <a:t>"box"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 smtClean="0"/>
              <a:t>DIVDIVDIV</a:t>
            </a:r>
          </a:p>
          <a:p>
            <a:pPr defTabSz="180000"/>
            <a:r>
              <a:rPr lang="en-US" altLang="ko-KR" sz="1400" b="1" dirty="0" smtClean="0"/>
              <a:t>&lt;/</a:t>
            </a:r>
            <a:r>
              <a:rPr lang="en-US" altLang="ko-KR" sz="1400" b="1" dirty="0"/>
              <a:t>div&gt;</a:t>
            </a:r>
            <a:endParaRPr lang="ko-KR" alt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756354" y="1772816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C00000"/>
                </a:solidFill>
              </a:rPr>
              <a:t>CSS </a:t>
            </a:r>
            <a:r>
              <a:rPr lang="ko-KR" altLang="en-US" sz="1200" dirty="0" smtClean="0">
                <a:solidFill>
                  <a:srgbClr val="C00000"/>
                </a:solidFill>
              </a:rPr>
              <a:t>스타일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24201" y="3733122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C00000"/>
                </a:solidFill>
              </a:rPr>
              <a:t>HTML </a:t>
            </a:r>
            <a:r>
              <a:rPr lang="ko-KR" altLang="en-US" sz="1200" dirty="0" smtClean="0">
                <a:solidFill>
                  <a:srgbClr val="C00000"/>
                </a:solidFill>
              </a:rPr>
              <a:t>코드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5427737" y="2093313"/>
            <a:ext cx="0" cy="424353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4463762" y="2182378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</a:t>
            </a:r>
            <a:r>
              <a:rPr lang="en-US" altLang="ko-KR" sz="1000" dirty="0" smtClean="0"/>
              <a:t>40px</a:t>
            </a:r>
            <a:endParaRPr lang="en-US" altLang="ko-KR" sz="1000" dirty="0"/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5975930" y="2505159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4673247" y="2513102"/>
            <a:ext cx="13740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chemeClr val="bg1"/>
                </a:solidFill>
              </a:rPr>
              <a:t>b</a:t>
            </a:r>
            <a:r>
              <a:rPr lang="en-US" altLang="ko-KR" sz="1000" dirty="0" smtClean="0">
                <a:solidFill>
                  <a:schemeClr val="bg1"/>
                </a:solidFill>
              </a:rPr>
              <a:t>order-width 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en-US" altLang="ko-KR" sz="1000" dirty="0" smtClean="0">
                <a:solidFill>
                  <a:schemeClr val="bg1"/>
                </a:solidFill>
              </a:rPr>
              <a:t>30px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6335969" y="2762478"/>
            <a:ext cx="1" cy="22740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245606" y="2753068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/>
              <a:t>padding </a:t>
            </a:r>
            <a:r>
              <a:rPr lang="en-US" altLang="ko-KR" sz="1000" dirty="0"/>
              <a:t>: </a:t>
            </a:r>
            <a:r>
              <a:rPr lang="en-US" altLang="ko-KR" sz="1000" dirty="0" smtClean="0"/>
              <a:t>20px</a:t>
            </a:r>
            <a:endParaRPr lang="en-US" altLang="ko-KR" sz="1000" dirty="0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7300559" y="2987712"/>
            <a:ext cx="0" cy="466788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 flipV="1">
            <a:off x="5217031" y="4437940"/>
            <a:ext cx="1407691" cy="2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476130" y="4360998"/>
            <a:ext cx="962938" cy="153888"/>
          </a:xfrm>
          <a:prstGeom prst="rect">
            <a:avLst/>
          </a:prstGeom>
          <a:solidFill>
            <a:schemeClr val="bg1"/>
          </a:solidFill>
        </p:spPr>
        <p:txBody>
          <a:bodyPr wrap="none" lIns="72000" tIns="0" rIns="72000" bIns="0">
            <a:spAutoFit/>
          </a:bodyPr>
          <a:lstStyle/>
          <a:p>
            <a:pPr defTabSz="180000"/>
            <a:r>
              <a:rPr lang="en-US" altLang="ko-KR" sz="1000" dirty="0"/>
              <a:t>width : </a:t>
            </a:r>
            <a:r>
              <a:rPr lang="en-US" altLang="ko-KR" sz="1000" dirty="0" smtClean="0"/>
              <a:t>150px</a:t>
            </a:r>
            <a:endParaRPr lang="en-US" altLang="ko-KR" sz="1000" dirty="0"/>
          </a:p>
        </p:txBody>
      </p:sp>
      <p:sp>
        <p:nvSpPr>
          <p:cNvPr id="50" name="직사각형 49"/>
          <p:cNvSpPr/>
          <p:nvPr/>
        </p:nvSpPr>
        <p:spPr>
          <a:xfrm>
            <a:off x="7200066" y="3133433"/>
            <a:ext cx="795089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defTabSz="180000"/>
            <a:r>
              <a:rPr lang="en-US" altLang="ko-KR" sz="1000" dirty="0"/>
              <a:t>height : </a:t>
            </a:r>
            <a:r>
              <a:rPr lang="en-US" altLang="ko-KR" sz="1000" dirty="0" smtClean="0"/>
              <a:t>50px</a:t>
            </a:r>
            <a:endParaRPr lang="en-US" altLang="ko-KR" sz="1000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5217031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6634246" y="3530779"/>
            <a:ext cx="0" cy="9806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6684793" y="2999289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679550" y="3459912"/>
            <a:ext cx="8753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24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794512"/>
            <a:ext cx="3234586" cy="34129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4-13 &lt;div&gt;</a:t>
            </a:r>
            <a:r>
              <a:rPr lang="ko-KR" altLang="en-US" dirty="0"/>
              <a:t>의 박스 모델 </a:t>
            </a:r>
            <a:r>
              <a:rPr lang="ko-KR" altLang="en-US" dirty="0" smtClean="0"/>
              <a:t>보이기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3114" y="1477808"/>
            <a:ext cx="3968886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dirty="0"/>
              <a:t>body </a:t>
            </a:r>
            <a:r>
              <a:rPr lang="en-US" altLang="ko-KR" sz="1400" dirty="0" smtClean="0"/>
              <a:t>{ background : </a:t>
            </a:r>
            <a:r>
              <a:rPr lang="en-US" altLang="ko-KR" sz="1400" dirty="0" err="1" smtClean="0"/>
              <a:t>ghostwhite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dirty="0" smtClean="0"/>
              <a:t>Span </a:t>
            </a:r>
            <a:r>
              <a:rPr lang="en-US" altLang="ko-KR" sz="1400" dirty="0"/>
              <a:t>{ </a:t>
            </a:r>
            <a:r>
              <a:rPr lang="en-US" altLang="ko-KR" sz="1400" dirty="0" smtClean="0"/>
              <a:t>background : </a:t>
            </a:r>
            <a:r>
              <a:rPr lang="en-US" altLang="ko-KR" sz="1400" dirty="0" err="1" smtClean="0"/>
              <a:t>deepskyblue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b="1" dirty="0" err="1" smtClean="0"/>
              <a:t>div.box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 smtClean="0"/>
              <a:t>	background : yellow;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border-style : </a:t>
            </a:r>
            <a:r>
              <a:rPr lang="en-US" altLang="ko-KR" sz="1400" dirty="0"/>
              <a:t>solid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 	border-color : </a:t>
            </a:r>
            <a:r>
              <a:rPr lang="en-US" altLang="ko-KR" sz="1400" dirty="0" err="1"/>
              <a:t>p</a:t>
            </a:r>
            <a:r>
              <a:rPr lang="en-US" altLang="ko-KR" sz="1400" dirty="0" err="1" smtClean="0"/>
              <a:t>eru</a:t>
            </a:r>
            <a:r>
              <a:rPr lang="en-US" altLang="ko-KR" sz="1400" dirty="0"/>
              <a:t>; 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margin : 40px;</a:t>
            </a:r>
          </a:p>
          <a:p>
            <a:pPr defTabSz="180000"/>
            <a:r>
              <a:rPr lang="en-US" altLang="ko-KR" sz="1400" dirty="0" smtClean="0"/>
              <a:t>	border-width : </a:t>
            </a:r>
            <a:r>
              <a:rPr lang="en-US" altLang="ko-KR" sz="1400" dirty="0"/>
              <a:t>3</a:t>
            </a:r>
            <a:r>
              <a:rPr lang="en-US" altLang="ko-KR" sz="1400" dirty="0" smtClean="0"/>
              <a:t>0px</a:t>
            </a:r>
            <a:r>
              <a:rPr lang="en-US" altLang="ko-KR" sz="1400" dirty="0"/>
              <a:t>; </a:t>
            </a:r>
          </a:p>
          <a:p>
            <a:pPr defTabSz="180000"/>
            <a:r>
              <a:rPr lang="en-US" altLang="ko-KR" sz="1400" dirty="0" smtClean="0"/>
              <a:t>	padding : </a:t>
            </a:r>
            <a:r>
              <a:rPr lang="en-US" altLang="ko-KR" sz="1400" dirty="0"/>
              <a:t>20px;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div class="</a:t>
            </a:r>
            <a:r>
              <a:rPr lang="en-US" altLang="ko-KR" sz="1400" b="1" dirty="0" smtClean="0"/>
              <a:t>box"&gt;</a:t>
            </a:r>
          </a:p>
          <a:p>
            <a:pPr defTabSz="180000"/>
            <a:r>
              <a:rPr lang="en-US" altLang="ko-KR" sz="1400" b="1" dirty="0" smtClean="0"/>
              <a:t>		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&lt;span&gt;DIVDIVDIV&lt;/span&gt;</a:t>
            </a:r>
          </a:p>
          <a:p>
            <a:pPr defTabSz="180000"/>
            <a:r>
              <a:rPr lang="en-US" altLang="ko-KR" sz="1400" b="1" dirty="0" smtClean="0"/>
              <a:t>	&lt;/</a:t>
            </a:r>
            <a:r>
              <a:rPr lang="en-US" altLang="ko-KR" sz="1400" b="1" dirty="0"/>
              <a:t>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html&gt;</a:t>
            </a:r>
            <a:endParaRPr lang="ko-KR" altLang="en-US" sz="14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059832" y="5798288"/>
            <a:ext cx="2232248" cy="442674"/>
          </a:xfrm>
          <a:prstGeom prst="wedgeRoundRectCallout">
            <a:avLst>
              <a:gd name="adj1" fmla="val -67666"/>
              <a:gd name="adj2" fmla="val -653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err="1" smtClean="0"/>
              <a:t>콘텐츠</a:t>
            </a:r>
            <a:r>
              <a:rPr lang="ko-KR" altLang="en-US" sz="1000" dirty="0" smtClean="0"/>
              <a:t> 영역이 보이도록</a:t>
            </a:r>
            <a:endParaRPr lang="en-US" altLang="ko-KR" sz="1000" dirty="0" smtClean="0"/>
          </a:p>
          <a:p>
            <a:pPr fontAlgn="base"/>
            <a:r>
              <a:rPr lang="ko-KR" altLang="en-US" sz="1000" dirty="0" smtClean="0"/>
              <a:t>파란색 배경의 </a:t>
            </a:r>
            <a:r>
              <a:rPr lang="en-US" altLang="ko-KR" sz="1000" dirty="0" smtClean="0"/>
              <a:t>&lt;span&gt; </a:t>
            </a:r>
            <a:r>
              <a:rPr lang="ko-KR" altLang="en-US" sz="1000" dirty="0" smtClean="0"/>
              <a:t>태그 삽입</a:t>
            </a:r>
            <a:endParaRPr lang="ko-KR" altLang="en-US" sz="1000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448021" y="3335296"/>
            <a:ext cx="568859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045797" y="2990925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margin : </a:t>
            </a:r>
            <a:r>
              <a:rPr lang="en-US" altLang="ko-KR" sz="1000" dirty="0" smtClean="0"/>
              <a:t>40px</a:t>
            </a:r>
            <a:endParaRPr lang="en-US" altLang="ko-KR" sz="1000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256117" y="2853835"/>
            <a:ext cx="1" cy="275155"/>
          </a:xfrm>
          <a:prstGeom prst="straightConnector1">
            <a:avLst/>
          </a:prstGeom>
          <a:ln w="952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5703382" y="3911360"/>
            <a:ext cx="265841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324928" y="4773875"/>
            <a:ext cx="1090363" cy="2462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/>
              <a:t>padding </a:t>
            </a:r>
            <a:r>
              <a:rPr lang="en-US" altLang="ko-KR" sz="1000" dirty="0"/>
              <a:t>: </a:t>
            </a:r>
            <a:r>
              <a:rPr lang="en-US" altLang="ko-KR" sz="1000" dirty="0" smtClean="0"/>
              <a:t>20px</a:t>
            </a:r>
            <a:endParaRPr lang="en-US" altLang="ko-KR" sz="1000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7100110" y="4127384"/>
            <a:ext cx="360040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916885" y="4703448"/>
            <a:ext cx="9701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/>
              <a:t>border </a:t>
            </a:r>
            <a:r>
              <a:rPr lang="en-US" altLang="ko-KR" sz="1000" dirty="0"/>
              <a:t>: </a:t>
            </a:r>
            <a:r>
              <a:rPr lang="en-US" altLang="ko-KR" sz="1000" dirty="0" smtClean="0"/>
              <a:t>30px</a:t>
            </a:r>
            <a:endParaRPr lang="en-US" altLang="ko-KR" sz="1000" dirty="0"/>
          </a:p>
        </p:txBody>
      </p:sp>
      <p:sp>
        <p:nvSpPr>
          <p:cNvPr id="50" name="자유형 49"/>
          <p:cNvSpPr/>
          <p:nvPr/>
        </p:nvSpPr>
        <p:spPr>
          <a:xfrm>
            <a:off x="5595234" y="3910549"/>
            <a:ext cx="235600" cy="919625"/>
          </a:xfrm>
          <a:custGeom>
            <a:avLst/>
            <a:gdLst>
              <a:gd name="connsiteX0" fmla="*/ 0 w 235600"/>
              <a:gd name="connsiteY0" fmla="*/ 919625 h 919625"/>
              <a:gd name="connsiteX1" fmla="*/ 198555 w 235600"/>
              <a:gd name="connsiteY1" fmla="*/ 444137 h 919625"/>
              <a:gd name="connsiteX2" fmla="*/ 235131 w 235600"/>
              <a:gd name="connsiteY2" fmla="*/ 0 h 91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600" h="919625">
                <a:moveTo>
                  <a:pt x="0" y="919625"/>
                </a:moveTo>
                <a:cubicBezTo>
                  <a:pt x="79683" y="758516"/>
                  <a:pt x="159367" y="597408"/>
                  <a:pt x="198555" y="444137"/>
                </a:cubicBezTo>
                <a:cubicBezTo>
                  <a:pt x="237743" y="290866"/>
                  <a:pt x="236437" y="145433"/>
                  <a:pt x="235131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7260978" y="4114329"/>
            <a:ext cx="5225" cy="600892"/>
          </a:xfrm>
          <a:custGeom>
            <a:avLst/>
            <a:gdLst>
              <a:gd name="connsiteX0" fmla="*/ 0 w 5225"/>
              <a:gd name="connsiteY0" fmla="*/ 600892 h 600892"/>
              <a:gd name="connsiteX1" fmla="*/ 5225 w 5225"/>
              <a:gd name="connsiteY1" fmla="*/ 0 h 60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" h="600892">
                <a:moveTo>
                  <a:pt x="0" y="600892"/>
                </a:moveTo>
                <a:cubicBezTo>
                  <a:pt x="1742" y="400595"/>
                  <a:pt x="3483" y="200297"/>
                  <a:pt x="5225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9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박스 모델의 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테두리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단축프로퍼티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078933" y="3460174"/>
            <a:ext cx="6375674" cy="1841034"/>
            <a:chOff x="974600" y="2635488"/>
            <a:chExt cx="6197746" cy="184103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6693" y="3076923"/>
              <a:ext cx="1525653" cy="7607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985784" y="2902169"/>
              <a:ext cx="4290187" cy="1035308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 fontAlgn="base" latinLnBrk="0"/>
              <a:r>
                <a:rPr lang="en-US" altLang="ko-KR" sz="1200" dirty="0"/>
                <a:t>p { </a:t>
              </a:r>
            </a:p>
            <a:p>
              <a:pPr defTabSz="180000" fontAlgn="base" latinLnBrk="0"/>
              <a:r>
                <a:rPr lang="en-US" altLang="ko-KR" sz="1200" dirty="0"/>
                <a:t>	</a:t>
              </a:r>
              <a:r>
                <a:rPr lang="en-US" altLang="ko-KR" sz="1200" b="1" dirty="0" smtClean="0"/>
                <a:t>border-left-width</a:t>
              </a:r>
              <a:r>
                <a:rPr lang="en-US" altLang="ko-KR" sz="1200" dirty="0" smtClean="0"/>
                <a:t> : </a:t>
              </a:r>
              <a:r>
                <a:rPr lang="en-US" altLang="ko-KR" sz="1200" dirty="0"/>
                <a:t>3px; </a:t>
              </a:r>
              <a:r>
                <a:rPr lang="en-US" altLang="ko-KR" sz="1200" dirty="0" smtClean="0"/>
                <a:t>	/* </a:t>
              </a:r>
              <a:r>
                <a:rPr lang="ko-KR" altLang="en-US" sz="1200" dirty="0" smtClean="0"/>
                <a:t>테두리 </a:t>
              </a:r>
              <a:r>
                <a:rPr lang="ko-KR" altLang="en-US" sz="1200" dirty="0"/>
                <a:t>왼쪽 두께 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픽셀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 smtClean="0"/>
                <a:t>border-left-style : </a:t>
              </a:r>
              <a:r>
                <a:rPr lang="en-US" altLang="ko-KR" sz="1200" dirty="0"/>
                <a:t>dotted; </a:t>
              </a:r>
              <a:r>
                <a:rPr lang="en-US" altLang="ko-KR" sz="1200" dirty="0" smtClean="0"/>
                <a:t>	/* </a:t>
              </a:r>
              <a:r>
                <a:rPr lang="ko-KR" altLang="en-US" sz="1200" dirty="0"/>
                <a:t>테두리 </a:t>
              </a:r>
              <a:r>
                <a:rPr lang="ko-KR" altLang="en-US" sz="1200" dirty="0" smtClean="0"/>
                <a:t>왼쪽 선 </a:t>
              </a:r>
              <a:r>
                <a:rPr lang="ko-KR" altLang="en-US" sz="1200" dirty="0"/>
                <a:t>점선 *</a:t>
              </a:r>
              <a:r>
                <a:rPr lang="en-US" altLang="ko-KR" sz="1200" dirty="0"/>
                <a:t>/</a:t>
              </a:r>
              <a:endParaRPr lang="ko-KR" altLang="en-US" sz="1200" dirty="0"/>
            </a:p>
            <a:p>
              <a:pPr defTabSz="180000" fontAlgn="base" latinLnBrk="0"/>
              <a:r>
                <a:rPr lang="ko-KR" altLang="en-US" sz="1200" dirty="0"/>
                <a:t>	</a:t>
              </a:r>
              <a:r>
                <a:rPr lang="en-US" altLang="ko-KR" sz="1200" dirty="0" smtClean="0"/>
                <a:t>border-left-color : </a:t>
              </a:r>
              <a:r>
                <a:rPr lang="en-US" altLang="ko-KR" sz="1200" dirty="0"/>
                <a:t>blue; </a:t>
              </a:r>
              <a:r>
                <a:rPr lang="en-US" altLang="ko-KR" sz="1200" dirty="0" smtClean="0"/>
                <a:t>	/* </a:t>
              </a:r>
              <a:r>
                <a:rPr lang="ko-KR" altLang="en-US" sz="1200" dirty="0"/>
                <a:t>테두리 왼쪽 </a:t>
              </a:r>
              <a:r>
                <a:rPr lang="ko-KR" altLang="en-US" sz="1200" dirty="0" smtClean="0"/>
                <a:t>선 색 </a:t>
              </a:r>
              <a:r>
                <a:rPr lang="en-US" altLang="ko-KR" sz="1200" dirty="0"/>
                <a:t>blue */</a:t>
              </a:r>
            </a:p>
            <a:p>
              <a:pPr defTabSz="180000" fontAlgn="base" latinLnBrk="0"/>
              <a:r>
                <a:rPr lang="en-US" altLang="ko-KR" sz="1200" dirty="0"/>
                <a:t>}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7091" y="2635488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79408" y="392987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974600" y="4191486"/>
              <a:ext cx="4312554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smtClean="0"/>
                <a:t>&lt;p&gt;</a:t>
              </a:r>
              <a:r>
                <a:rPr lang="ko-KR" altLang="en-US" sz="1200" dirty="0" smtClean="0"/>
                <a:t>박스모델</a:t>
              </a:r>
              <a:r>
                <a:rPr lang="en-US" altLang="ko-KR" sz="1200" dirty="0" smtClean="0"/>
                <a:t>&lt;/p&gt;</a:t>
              </a:r>
              <a:endParaRPr lang="ko-KR" altLang="en-US" sz="12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78933" y="2636912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HTML </a:t>
            </a:r>
            <a:r>
              <a:rPr lang="ko-KR" altLang="en-US" sz="1100" dirty="0" smtClean="0">
                <a:solidFill>
                  <a:srgbClr val="C00000"/>
                </a:solidFill>
              </a:rPr>
              <a:t>코드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14257" y="1594414"/>
            <a:ext cx="4429172" cy="1035308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{ 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border-width : </a:t>
            </a:r>
            <a:r>
              <a:rPr lang="en-US" altLang="ko-KR" sz="1200" b="1" dirty="0"/>
              <a:t>3px</a:t>
            </a:r>
            <a:r>
              <a:rPr lang="en-US" altLang="ko-KR" sz="1200" dirty="0"/>
              <a:t>; 		</a:t>
            </a:r>
            <a:r>
              <a:rPr lang="en-US" altLang="ko-KR" sz="1200" dirty="0" smtClean="0"/>
              <a:t>	/* </a:t>
            </a:r>
            <a:r>
              <a:rPr lang="ko-KR" altLang="en-US" sz="1200" dirty="0"/>
              <a:t>테두리 </a:t>
            </a:r>
            <a:r>
              <a:rPr lang="ko-KR" altLang="en-US" sz="1200" dirty="0" smtClean="0"/>
              <a:t>두께 </a:t>
            </a:r>
            <a:r>
              <a:rPr lang="en-US" altLang="ko-KR" sz="1200" dirty="0"/>
              <a:t>3</a:t>
            </a:r>
            <a:r>
              <a:rPr lang="ko-KR" altLang="en-US" sz="1200" dirty="0"/>
              <a:t>픽셀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border-style : </a:t>
            </a:r>
            <a:r>
              <a:rPr lang="en-US" altLang="ko-KR" sz="1200" b="1" dirty="0"/>
              <a:t>dotted</a:t>
            </a:r>
            <a:r>
              <a:rPr lang="en-US" altLang="ko-KR" sz="1200" dirty="0"/>
              <a:t>; 	</a:t>
            </a:r>
            <a:r>
              <a:rPr lang="en-US" altLang="ko-KR" sz="1200" dirty="0" smtClean="0"/>
              <a:t>	/* </a:t>
            </a:r>
            <a:r>
              <a:rPr lang="ko-KR" altLang="en-US" sz="1200" dirty="0"/>
              <a:t>테두리 </a:t>
            </a:r>
            <a:r>
              <a:rPr lang="ko-KR" altLang="en-US" sz="1200" dirty="0" smtClean="0"/>
              <a:t>점선 </a:t>
            </a:r>
            <a:r>
              <a:rPr lang="ko-KR" altLang="en-US" sz="1200" dirty="0"/>
              <a:t>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border-color : </a:t>
            </a:r>
            <a:r>
              <a:rPr lang="en-US" altLang="ko-KR" sz="1200" b="1" dirty="0"/>
              <a:t>blue</a:t>
            </a:r>
            <a:r>
              <a:rPr lang="en-US" altLang="ko-KR" sz="1200" dirty="0"/>
              <a:t>; 		</a:t>
            </a:r>
            <a:r>
              <a:rPr lang="en-US" altLang="ko-KR" sz="1200" dirty="0" smtClean="0"/>
              <a:t>	/* </a:t>
            </a:r>
            <a:r>
              <a:rPr lang="ko-KR" altLang="en-US" sz="1200" dirty="0"/>
              <a:t>테두리 </a:t>
            </a:r>
            <a:r>
              <a:rPr lang="en-US" altLang="ko-KR" sz="1200" dirty="0" smtClean="0"/>
              <a:t>blue </a:t>
            </a:r>
            <a:r>
              <a:rPr lang="ko-KR" altLang="en-US" sz="1200" dirty="0"/>
              <a:t>색 *</a:t>
            </a:r>
            <a:r>
              <a:rPr lang="en-US" altLang="ko-KR" sz="1200" dirty="0"/>
              <a:t>/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 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130817" y="1351710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CSS </a:t>
            </a:r>
            <a:r>
              <a:rPr lang="ko-KR" altLang="en-US" sz="1100" dirty="0" smtClean="0">
                <a:solidFill>
                  <a:srgbClr val="C00000"/>
                </a:solidFill>
              </a:rPr>
              <a:t>스타일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88885" y="2893730"/>
            <a:ext cx="4417349" cy="285036"/>
          </a:xfrm>
          <a:prstGeom prst="roundRect">
            <a:avLst>
              <a:gd name="adj" fmla="val 561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200" dirty="0" smtClean="0"/>
              <a:t>&lt;p&gt;</a:t>
            </a:r>
            <a:r>
              <a:rPr lang="ko-KR" altLang="en-US" sz="1200" dirty="0" smtClean="0"/>
              <a:t>박스모델</a:t>
            </a:r>
            <a:r>
              <a:rPr lang="en-US" altLang="ko-KR" sz="1200" dirty="0" smtClean="0"/>
              <a:t>&lt;/p&gt;</a:t>
            </a:r>
            <a:endParaRPr lang="ko-KR" altLang="en-US" sz="12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780336" y="1705172"/>
            <a:ext cx="1816000" cy="813792"/>
            <a:chOff x="5012287" y="620768"/>
            <a:chExt cx="1584176" cy="813792"/>
          </a:xfrm>
        </p:grpSpPr>
        <p:grpSp>
          <p:nvGrpSpPr>
            <p:cNvPr id="6" name="그룹 5"/>
            <p:cNvGrpSpPr/>
            <p:nvPr/>
          </p:nvGrpSpPr>
          <p:grpSpPr>
            <a:xfrm>
              <a:off x="5122370" y="740518"/>
              <a:ext cx="1352153" cy="609600"/>
              <a:chOff x="303433" y="3124200"/>
              <a:chExt cx="1352153" cy="609600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433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561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" name="직사각형 7"/>
            <p:cNvSpPr/>
            <p:nvPr/>
          </p:nvSpPr>
          <p:spPr>
            <a:xfrm>
              <a:off x="5012287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모서리가 둥근 직사각형 28"/>
          <p:cNvSpPr/>
          <p:nvPr/>
        </p:nvSpPr>
        <p:spPr>
          <a:xfrm>
            <a:off x="1078933" y="5738728"/>
            <a:ext cx="4429169" cy="658832"/>
          </a:xfrm>
          <a:prstGeom prst="roundRect">
            <a:avLst>
              <a:gd name="adj" fmla="val 48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rIns="36000">
            <a:spAutoFit/>
          </a:bodyPr>
          <a:lstStyle/>
          <a:p>
            <a:pPr defTabSz="180000" fontAlgn="base" latinLnBrk="0"/>
            <a:r>
              <a:rPr lang="en-US" altLang="ko-KR" sz="1200" dirty="0"/>
              <a:t>p </a:t>
            </a:r>
            <a:r>
              <a:rPr lang="en-US" altLang="ko-KR" sz="1200" dirty="0" smtClean="0"/>
              <a:t>{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b="1" dirty="0" smtClean="0"/>
              <a:t>border : </a:t>
            </a:r>
            <a:r>
              <a:rPr lang="en-US" altLang="ko-KR" sz="1200" b="1" dirty="0"/>
              <a:t>3px dotted blue; </a:t>
            </a:r>
            <a:r>
              <a:rPr lang="en-US" altLang="ko-KR" sz="1200" dirty="0"/>
              <a:t>/* </a:t>
            </a:r>
            <a:r>
              <a:rPr lang="en-US" altLang="ko-KR" sz="1200" dirty="0" smtClean="0"/>
              <a:t>3</a:t>
            </a:r>
            <a:r>
              <a:rPr lang="ko-KR" altLang="en-US" sz="1200" dirty="0"/>
              <a:t>픽셀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파란 점선 </a:t>
            </a:r>
            <a:r>
              <a:rPr lang="ko-KR" altLang="en-US" sz="1200" dirty="0"/>
              <a:t>테두리 </a:t>
            </a:r>
            <a:r>
              <a:rPr lang="en-US" altLang="ko-KR" sz="1200" dirty="0" smtClean="0"/>
              <a:t>*/</a:t>
            </a:r>
            <a:endParaRPr lang="en-US" altLang="ko-KR" sz="1200" b="1" dirty="0" smtClean="0"/>
          </a:p>
          <a:p>
            <a:pPr defTabSz="180000" fontAlgn="base" latinLnBrk="0"/>
            <a:r>
              <a:rPr lang="en-US" altLang="ko-KR" sz="1200" dirty="0" smtClean="0"/>
              <a:t>} </a:t>
            </a:r>
            <a:endParaRPr lang="ko-KR" altLang="en-US" sz="120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5755060" y="5661248"/>
            <a:ext cx="1841275" cy="813792"/>
            <a:chOff x="5608446" y="620768"/>
            <a:chExt cx="1584176" cy="813792"/>
          </a:xfrm>
        </p:grpSpPr>
        <p:grpSp>
          <p:nvGrpSpPr>
            <p:cNvPr id="35" name="그룹 34"/>
            <p:cNvGrpSpPr/>
            <p:nvPr/>
          </p:nvGrpSpPr>
          <p:grpSpPr>
            <a:xfrm>
              <a:off x="5718529" y="740518"/>
              <a:ext cx="1352153" cy="609600"/>
              <a:chOff x="899592" y="3124200"/>
              <a:chExt cx="1352153" cy="609600"/>
            </a:xfrm>
          </p:grpSpPr>
          <p:pic>
            <p:nvPicPr>
              <p:cNvPr id="37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592" y="3124200"/>
                <a:ext cx="12192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3142942"/>
                <a:ext cx="200025" cy="561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6" name="직사각형 35"/>
            <p:cNvSpPr/>
            <p:nvPr/>
          </p:nvSpPr>
          <p:spPr>
            <a:xfrm>
              <a:off x="5608446" y="620768"/>
              <a:ext cx="1584176" cy="8137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990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231" y="1640247"/>
            <a:ext cx="2414327" cy="35874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4-14 </a:t>
            </a:r>
            <a:r>
              <a:rPr lang="ko-KR" altLang="en-US" dirty="0"/>
              <a:t>박스 모델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2395" y="1484784"/>
            <a:ext cx="4439019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b="1" dirty="0" smtClean="0"/>
              <a:t>div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background : </a:t>
            </a:r>
            <a:r>
              <a:rPr lang="en-US" altLang="ko-KR" sz="1400" b="1" dirty="0"/>
              <a:t>yellow;</a:t>
            </a:r>
          </a:p>
          <a:p>
            <a:pPr defTabSz="180000"/>
            <a:r>
              <a:rPr lang="en-US" altLang="ko-KR" sz="1400" b="1" dirty="0" smtClean="0"/>
              <a:t>	padding : </a:t>
            </a:r>
            <a:r>
              <a:rPr lang="en-US" altLang="ko-KR" sz="1400" b="1" dirty="0"/>
              <a:t>20px;</a:t>
            </a:r>
          </a:p>
          <a:p>
            <a:pPr defTabSz="180000"/>
            <a:r>
              <a:rPr lang="en-US" altLang="ko-KR" sz="1400" b="1" dirty="0" smtClean="0"/>
              <a:t>	border : </a:t>
            </a:r>
            <a:r>
              <a:rPr lang="en-US" altLang="ko-KR" sz="1400" b="1" dirty="0"/>
              <a:t>5px dotted red; </a:t>
            </a:r>
          </a:p>
          <a:p>
            <a:pPr defTabSz="180000"/>
            <a:r>
              <a:rPr lang="en-US" altLang="ko-KR" sz="1400" b="1" dirty="0" smtClean="0"/>
              <a:t>	margin : </a:t>
            </a:r>
            <a:r>
              <a:rPr lang="en-US" altLang="ko-KR" sz="1400" b="1" dirty="0"/>
              <a:t>30px; 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박스 모델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&lt;p&gt;margin 30px, padding 20px, border 5px</a:t>
            </a:r>
            <a:r>
              <a:rPr lang="ko-KR" altLang="en-US" sz="1400" dirty="0" smtClean="0"/>
              <a:t>의</a:t>
            </a:r>
            <a:endParaRPr lang="en-US" altLang="ko-KR" sz="1400" dirty="0" smtClean="0"/>
          </a:p>
          <a:p>
            <a:pPr defTabSz="180000"/>
            <a:r>
              <a:rPr lang="ko-KR" altLang="en-US" sz="1400" dirty="0" smtClean="0"/>
              <a:t> </a:t>
            </a:r>
            <a:r>
              <a:rPr lang="ko-KR" altLang="en-US" sz="1400" dirty="0"/>
              <a:t>빨간색 점선</a:t>
            </a:r>
            <a:r>
              <a:rPr lang="en-US" altLang="ko-KR" sz="1400" dirty="0"/>
              <a:t>&lt;/p&gt; 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smtClean="0"/>
              <a:t>div&gt;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</a:t>
            </a:r>
            <a:r>
              <a:rPr lang="en-US" altLang="ko-KR" sz="1400" b="1" dirty="0" smtClean="0"/>
              <a:t>media/mio.png</a:t>
            </a:r>
            <a:r>
              <a:rPr lang="en-US" altLang="ko-KR" sz="1400" b="1" dirty="0"/>
              <a:t>" alt="</a:t>
            </a:r>
            <a:r>
              <a:rPr lang="ko-KR" altLang="en-US" sz="1400" b="1" dirty="0" err="1"/>
              <a:t>고양이눈</a:t>
            </a:r>
            <a:r>
              <a:rPr lang="en-US" altLang="ko-KR" sz="1400" b="1" dirty="0"/>
              <a:t>"&gt;</a:t>
            </a:r>
          </a:p>
          <a:p>
            <a:pPr defTabSz="180000"/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6837708" y="3415201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837708" y="3630157"/>
            <a:ext cx="67892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6988031" y="3404209"/>
            <a:ext cx="0" cy="21833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959624" y="3405254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margin: 30px; 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5696113" y="4733248"/>
            <a:ext cx="0" cy="70841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 flipV="1">
            <a:off x="5866388" y="4695849"/>
            <a:ext cx="8183" cy="74581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5684027" y="5328446"/>
            <a:ext cx="208685" cy="676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217845" y="5402114"/>
            <a:ext cx="13193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>
                <a:solidFill>
                  <a:srgbClr val="C00000"/>
                </a:solidFill>
              </a:rPr>
              <a:t>padding: 20px</a:t>
            </a:r>
            <a:r>
              <a:rPr lang="en-US" altLang="ko-KR" sz="1000" dirty="0">
                <a:solidFill>
                  <a:srgbClr val="C00000"/>
                </a:solidFill>
              </a:rPr>
              <a:t>; </a:t>
            </a:r>
          </a:p>
        </p:txBody>
      </p:sp>
      <p:sp>
        <p:nvSpPr>
          <p:cNvPr id="10" name="자유형 9"/>
          <p:cNvSpPr/>
          <p:nvPr/>
        </p:nvSpPr>
        <p:spPr>
          <a:xfrm>
            <a:off x="6737320" y="4695610"/>
            <a:ext cx="250711" cy="706504"/>
          </a:xfrm>
          <a:custGeom>
            <a:avLst/>
            <a:gdLst>
              <a:gd name="connsiteX0" fmla="*/ 444137 w 444137"/>
              <a:gd name="connsiteY0" fmla="*/ 689719 h 689719"/>
              <a:gd name="connsiteX1" fmla="*/ 78377 w 444137"/>
              <a:gd name="connsiteY1" fmla="*/ 444137 h 689719"/>
              <a:gd name="connsiteX2" fmla="*/ 0 w 444137"/>
              <a:gd name="connsiteY2" fmla="*/ 0 h 68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" h="689719">
                <a:moveTo>
                  <a:pt x="444137" y="689719"/>
                </a:moveTo>
                <a:cubicBezTo>
                  <a:pt x="298268" y="624404"/>
                  <a:pt x="152400" y="559090"/>
                  <a:pt x="78377" y="444137"/>
                </a:cubicBezTo>
                <a:cubicBezTo>
                  <a:pt x="4354" y="329184"/>
                  <a:pt x="2177" y="164592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53070" y="5375009"/>
            <a:ext cx="135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>
                <a:solidFill>
                  <a:srgbClr val="C00000"/>
                </a:solidFill>
              </a:rPr>
              <a:t>&lt;div&gt;</a:t>
            </a:r>
            <a:r>
              <a:rPr lang="ko-KR" altLang="en-US" sz="1000" dirty="0" smtClean="0">
                <a:solidFill>
                  <a:srgbClr val="C00000"/>
                </a:solidFill>
              </a:rPr>
              <a:t>태그의 </a:t>
            </a:r>
            <a:r>
              <a:rPr lang="ko-KR" altLang="en-US" sz="1000" dirty="0" err="1" smtClean="0">
                <a:solidFill>
                  <a:srgbClr val="C00000"/>
                </a:solidFill>
              </a:rPr>
              <a:t>콘텐츠</a:t>
            </a:r>
            <a:endParaRPr lang="en-US" altLang="ko-KR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34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3569" y="1556792"/>
            <a:ext cx="5214275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</a:t>
            </a:r>
            <a:r>
              <a:rPr lang="ko-KR" altLang="en-US" sz="1400" dirty="0"/>
              <a:t>다양한 테두리</a:t>
            </a:r>
            <a:r>
              <a:rPr lang="en-US" altLang="ko-KR" sz="1400" dirty="0"/>
              <a:t>&lt;/title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다양한 테두리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solid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 err="1"/>
              <a:t>soild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none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none&lt;/p&gt;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hidden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hidden&lt;/p&gt;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dotted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dotted&lt;/p&gt;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dashed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dashed&lt;/p&gt;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3px double blue</a:t>
            </a:r>
            <a:r>
              <a:rPr lang="en-US" altLang="ko-KR" sz="1400" dirty="0"/>
              <a:t>"&gt;3</a:t>
            </a:r>
            <a:r>
              <a:rPr lang="ko-KR" altLang="en-US" sz="1400" dirty="0"/>
              <a:t>픽셀 </a:t>
            </a:r>
            <a:r>
              <a:rPr lang="en-US" altLang="ko-KR" sz="1400" dirty="0"/>
              <a:t>double&lt;/p&gt;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groove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groove&lt;/p&gt;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ridge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ridge&lt;/p&gt;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inset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inset&lt;/p&gt;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/>
              <a:t>border: 15px outset yellow</a:t>
            </a:r>
            <a:r>
              <a:rPr lang="en-US" altLang="ko-KR" sz="1400" dirty="0"/>
              <a:t>"&gt;15</a:t>
            </a:r>
            <a:r>
              <a:rPr lang="ko-KR" altLang="en-US" sz="1400" dirty="0"/>
              <a:t>픽셀 </a:t>
            </a:r>
            <a:r>
              <a:rPr lang="en-US" altLang="ko-KR" sz="1400" dirty="0"/>
              <a:t>outset&lt;/p&gt;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921" y="1340768"/>
            <a:ext cx="2162609" cy="51628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4–15 </a:t>
            </a:r>
            <a:r>
              <a:rPr lang="ko-KR" altLang="en-US" dirty="0"/>
              <a:t>다양한 </a:t>
            </a:r>
            <a:r>
              <a:rPr lang="ko-KR" altLang="en-US" smtClean="0"/>
              <a:t>테두리 선 스타일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252057" y="2940955"/>
            <a:ext cx="1280383" cy="442674"/>
          </a:xfrm>
          <a:prstGeom prst="wedgeRoundRectCallout">
            <a:avLst>
              <a:gd name="adj1" fmla="val -80564"/>
              <a:gd name="adj2" fmla="val -74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000" dirty="0" smtClean="0"/>
              <a:t>none</a:t>
            </a:r>
            <a:r>
              <a:rPr lang="ko-KR" altLang="en-US" sz="1000" dirty="0" smtClean="0"/>
              <a:t>과 </a:t>
            </a:r>
            <a:r>
              <a:rPr lang="en-US" altLang="ko-KR" sz="1000" dirty="0" smtClean="0"/>
              <a:t>hidden</a:t>
            </a:r>
            <a:r>
              <a:rPr lang="ko-KR" altLang="en-US" sz="1000" dirty="0" smtClean="0"/>
              <a:t>의 </a:t>
            </a:r>
            <a:endParaRPr lang="en-US" altLang="ko-KR" sz="1000" dirty="0" smtClean="0"/>
          </a:p>
          <a:p>
            <a:pPr fontAlgn="base"/>
            <a:r>
              <a:rPr lang="ko-KR" altLang="en-US" sz="1000" dirty="0" smtClean="0"/>
              <a:t>두께 </a:t>
            </a:r>
            <a:r>
              <a:rPr lang="en-US" altLang="ko-KR" sz="1000" dirty="0" smtClean="0"/>
              <a:t>0</a:t>
            </a:r>
            <a:r>
              <a:rPr lang="ko-KR" altLang="en-US" sz="1000" dirty="0" smtClean="0"/>
              <a:t>으로 동일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7327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332" y="2171148"/>
            <a:ext cx="2313806" cy="22346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4–2 CSS3 </a:t>
            </a:r>
            <a:r>
              <a:rPr lang="ko-KR" altLang="en-US" dirty="0"/>
              <a:t>스타일 시트로 꾸민 웹 페이지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0786" y="1700808"/>
            <a:ext cx="5180462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스타일을 </a:t>
            </a:r>
            <a:r>
              <a:rPr lang="ko-KR" altLang="en-US" sz="1200" dirty="0"/>
              <a:t>가진 웹 </a:t>
            </a:r>
            <a:r>
              <a:rPr lang="ko-KR" altLang="en-US" sz="1200" dirty="0" smtClean="0"/>
              <a:t>페이지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</a:t>
            </a:r>
          </a:p>
          <a:p>
            <a:pPr defTabSz="180000"/>
            <a:r>
              <a:rPr lang="en-US" altLang="ko-KR" sz="1200" b="1" dirty="0"/>
              <a:t>&lt;style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smtClean="0">
                <a:solidFill>
                  <a:srgbClr val="00B050"/>
                </a:solidFill>
              </a:rPr>
              <a:t>/* </a:t>
            </a:r>
            <a:r>
              <a:rPr lang="en-US" altLang="ko-KR" sz="1200" dirty="0">
                <a:solidFill>
                  <a:srgbClr val="00B050"/>
                </a:solidFill>
              </a:rPr>
              <a:t>CSS </a:t>
            </a:r>
            <a:r>
              <a:rPr lang="ko-KR" altLang="en-US" sz="1200" dirty="0">
                <a:solidFill>
                  <a:srgbClr val="00B050"/>
                </a:solidFill>
              </a:rPr>
              <a:t>스타일 시트 </a:t>
            </a:r>
            <a:r>
              <a:rPr lang="ko-KR" altLang="en-US" sz="1200" dirty="0" smtClean="0">
                <a:solidFill>
                  <a:srgbClr val="00B050"/>
                </a:solidFill>
              </a:rPr>
              <a:t>작성 </a:t>
            </a:r>
            <a:r>
              <a:rPr lang="en-US" altLang="ko-KR" sz="1200" dirty="0" smtClean="0">
                <a:solidFill>
                  <a:srgbClr val="00B050"/>
                </a:solidFill>
              </a:rPr>
              <a:t>*/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body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{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background-color : 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mistyrose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; } </a:t>
            </a:r>
          </a:p>
          <a:p>
            <a:pPr defTabSz="180000"/>
            <a:r>
              <a:rPr lang="en-US" altLang="ko-KR" sz="1200" b="1" dirty="0" smtClean="0"/>
              <a:t>	h3 </a:t>
            </a:r>
            <a:r>
              <a:rPr lang="en-US" altLang="ko-KR" sz="1200" b="1" dirty="0"/>
              <a:t>{ </a:t>
            </a:r>
            <a:r>
              <a:rPr lang="en-US" altLang="ko-KR" sz="1200" b="1" dirty="0" smtClean="0"/>
              <a:t>color : purple; </a:t>
            </a:r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hr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{ border : 5px solid </a:t>
            </a:r>
            <a:r>
              <a:rPr lang="en-US" altLang="ko-KR" sz="1200" b="1" dirty="0" err="1" smtClean="0"/>
              <a:t>yellowgreen</a:t>
            </a:r>
            <a:r>
              <a:rPr lang="en-US" altLang="ko-KR" sz="1200" b="1" dirty="0" smtClean="0"/>
              <a:t>; }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span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{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color :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blue;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font-size :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20px; </a:t>
            </a: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}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defTabSz="180000"/>
            <a:r>
              <a:rPr lang="en-US" altLang="ko-KR" sz="1200" b="1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&lt;h3&gt;CSS </a:t>
            </a:r>
            <a:r>
              <a:rPr lang="ko-KR" altLang="en-US" sz="1200" dirty="0"/>
              <a:t>스타일 맛보기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나는 </a:t>
            </a:r>
            <a:r>
              <a:rPr lang="en-US" altLang="ko-KR" sz="1200" dirty="0"/>
              <a:t>&lt;span&gt;</a:t>
            </a:r>
            <a:r>
              <a:rPr lang="ko-KR" altLang="en-US" sz="1200" dirty="0"/>
              <a:t>웹 프로그래밍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을 좋아합니다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015802" y="1897884"/>
            <a:ext cx="2240553" cy="236125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 smtClean="0"/>
              <a:t>&lt;body&gt;</a:t>
            </a:r>
            <a:r>
              <a:rPr lang="ko-KR" altLang="en-US" sz="1000" dirty="0" smtClean="0"/>
              <a:t>요소의 배경색 </a:t>
            </a:r>
            <a:r>
              <a:rPr lang="en-US" altLang="ko-KR" sz="1000" b="1" dirty="0" err="1" smtClean="0"/>
              <a:t>mistyrose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>
            <a:off x="3034229" y="2134009"/>
            <a:ext cx="1324992" cy="579683"/>
          </a:xfrm>
          <a:custGeom>
            <a:avLst/>
            <a:gdLst>
              <a:gd name="connsiteX0" fmla="*/ 1032933 w 1032933"/>
              <a:gd name="connsiteY0" fmla="*/ 0 h 364067"/>
              <a:gd name="connsiteX1" fmla="*/ 668867 w 1032933"/>
              <a:gd name="connsiteY1" fmla="*/ 203200 h 364067"/>
              <a:gd name="connsiteX2" fmla="*/ 237067 w 1032933"/>
              <a:gd name="connsiteY2" fmla="*/ 254000 h 364067"/>
              <a:gd name="connsiteX3" fmla="*/ 0 w 1032933"/>
              <a:gd name="connsiteY3" fmla="*/ 364067 h 36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933" h="364067">
                <a:moveTo>
                  <a:pt x="1032933" y="0"/>
                </a:moveTo>
                <a:cubicBezTo>
                  <a:pt x="917222" y="80433"/>
                  <a:pt x="801511" y="160867"/>
                  <a:pt x="668867" y="203200"/>
                </a:cubicBezTo>
                <a:cubicBezTo>
                  <a:pt x="536223" y="245533"/>
                  <a:pt x="348545" y="227189"/>
                  <a:pt x="237067" y="254000"/>
                </a:cubicBezTo>
                <a:cubicBezTo>
                  <a:pt x="125589" y="280811"/>
                  <a:pt x="62794" y="322439"/>
                  <a:pt x="0" y="3640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468395" y="2134009"/>
            <a:ext cx="601133" cy="988505"/>
          </a:xfrm>
          <a:custGeom>
            <a:avLst/>
            <a:gdLst>
              <a:gd name="connsiteX0" fmla="*/ 0 w 601133"/>
              <a:gd name="connsiteY0" fmla="*/ 0 h 770467"/>
              <a:gd name="connsiteX1" fmla="*/ 152400 w 601133"/>
              <a:gd name="connsiteY1" fmla="*/ 601134 h 770467"/>
              <a:gd name="connsiteX2" fmla="*/ 601133 w 601133"/>
              <a:gd name="connsiteY2" fmla="*/ 770467 h 77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3" h="770467">
                <a:moveTo>
                  <a:pt x="0" y="0"/>
                </a:moveTo>
                <a:cubicBezTo>
                  <a:pt x="26105" y="236361"/>
                  <a:pt x="52211" y="472723"/>
                  <a:pt x="152400" y="601134"/>
                </a:cubicBezTo>
                <a:cubicBezTo>
                  <a:pt x="252589" y="729545"/>
                  <a:pt x="426861" y="750006"/>
                  <a:pt x="601133" y="77046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39562" y="3701240"/>
            <a:ext cx="2123251" cy="236126"/>
          </a:xfrm>
          <a:prstGeom prst="roundRect">
            <a:avLst>
              <a:gd name="adj" fmla="val 3531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 anchor="ctr">
            <a:noAutofit/>
          </a:bodyPr>
          <a:lstStyle/>
          <a:p>
            <a:r>
              <a:rPr lang="en-US" altLang="ko-KR" sz="1000" dirty="0" smtClean="0"/>
              <a:t>&lt;span&gt;</a:t>
            </a:r>
            <a:r>
              <a:rPr lang="ko-KR" altLang="en-US" sz="1000" dirty="0" smtClean="0"/>
              <a:t>의 글자는 </a:t>
            </a:r>
            <a:r>
              <a:rPr lang="en-US" altLang="ko-KR" sz="1000" dirty="0" smtClean="0"/>
              <a:t>blue</a:t>
            </a:r>
            <a:r>
              <a:rPr lang="ko-KR" altLang="en-US" sz="1000" dirty="0" smtClean="0"/>
              <a:t>에 </a:t>
            </a:r>
            <a:r>
              <a:rPr lang="en-US" altLang="ko-KR" sz="1000" dirty="0" smtClean="0"/>
              <a:t>20</a:t>
            </a:r>
            <a:r>
              <a:rPr lang="ko-KR" altLang="en-US" sz="1000" dirty="0" smtClean="0"/>
              <a:t>픽셀</a:t>
            </a:r>
            <a:endParaRPr lang="ko-KR" altLang="en-US" sz="1000" dirty="0"/>
          </a:p>
        </p:txBody>
      </p:sp>
      <p:sp>
        <p:nvSpPr>
          <p:cNvPr id="11" name="자유형 10"/>
          <p:cNvSpPr/>
          <p:nvPr/>
        </p:nvSpPr>
        <p:spPr>
          <a:xfrm>
            <a:off x="2060562" y="3338335"/>
            <a:ext cx="979000" cy="439314"/>
          </a:xfrm>
          <a:custGeom>
            <a:avLst/>
            <a:gdLst>
              <a:gd name="connsiteX0" fmla="*/ 795867 w 796180"/>
              <a:gd name="connsiteY0" fmla="*/ 270933 h 270933"/>
              <a:gd name="connsiteX1" fmla="*/ 685800 w 796180"/>
              <a:gd name="connsiteY1" fmla="*/ 152400 h 270933"/>
              <a:gd name="connsiteX2" fmla="*/ 118534 w 796180"/>
              <a:gd name="connsiteY2" fmla="*/ 76200 h 270933"/>
              <a:gd name="connsiteX3" fmla="*/ 0 w 796180"/>
              <a:gd name="connsiteY3" fmla="*/ 0 h 27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180" h="270933">
                <a:moveTo>
                  <a:pt x="795867" y="270933"/>
                </a:moveTo>
                <a:cubicBezTo>
                  <a:pt x="797278" y="227894"/>
                  <a:pt x="798689" y="184856"/>
                  <a:pt x="685800" y="152400"/>
                </a:cubicBezTo>
                <a:cubicBezTo>
                  <a:pt x="572911" y="119944"/>
                  <a:pt x="232834" y="101600"/>
                  <a:pt x="118534" y="76200"/>
                </a:cubicBezTo>
                <a:cubicBezTo>
                  <a:pt x="4234" y="50800"/>
                  <a:pt x="2117" y="25400"/>
                  <a:pt x="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136079" y="3654426"/>
            <a:ext cx="1314450" cy="133473"/>
          </a:xfrm>
          <a:custGeom>
            <a:avLst/>
            <a:gdLst>
              <a:gd name="connsiteX0" fmla="*/ 0 w 1314450"/>
              <a:gd name="connsiteY0" fmla="*/ 133473 h 133473"/>
              <a:gd name="connsiteX1" fmla="*/ 676275 w 1314450"/>
              <a:gd name="connsiteY1" fmla="*/ 123 h 133473"/>
              <a:gd name="connsiteX2" fmla="*/ 1314450 w 1314450"/>
              <a:gd name="connsiteY2" fmla="*/ 114423 h 13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133473">
                <a:moveTo>
                  <a:pt x="0" y="133473"/>
                </a:moveTo>
                <a:cubicBezTo>
                  <a:pt x="228600" y="68385"/>
                  <a:pt x="457200" y="3298"/>
                  <a:pt x="676275" y="123"/>
                </a:cubicBezTo>
                <a:cubicBezTo>
                  <a:pt x="895350" y="-3052"/>
                  <a:pt x="1104900" y="55685"/>
                  <a:pt x="1314450" y="11442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79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둥근 모서리 테두리 만들기 </a:t>
            </a:r>
            <a:r>
              <a:rPr lang="en-US" altLang="ko-KR" dirty="0" smtClean="0"/>
              <a:t>- border-radius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테두리의 </a:t>
            </a:r>
            <a:r>
              <a:rPr lang="ko-KR" altLang="en-US" dirty="0"/>
              <a:t>모서리를 둥글게 </a:t>
            </a:r>
            <a:r>
              <a:rPr lang="ko-KR" altLang="en-US" dirty="0" smtClean="0"/>
              <a:t>만듦</a:t>
            </a:r>
            <a:endParaRPr lang="ko-KR" altLang="en-US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788024" y="2132856"/>
            <a:ext cx="2777839" cy="1400124"/>
            <a:chOff x="2130227" y="2304957"/>
            <a:chExt cx="2777839" cy="1400124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227" y="2715459"/>
              <a:ext cx="2253116" cy="989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왼쪽 중괄호 6"/>
            <p:cNvSpPr/>
            <p:nvPr/>
          </p:nvSpPr>
          <p:spPr>
            <a:xfrm flipH="1">
              <a:off x="4340889" y="2724215"/>
              <a:ext cx="146701" cy="432048"/>
            </a:xfrm>
            <a:prstGeom prst="leftBrace">
              <a:avLst>
                <a:gd name="adj1" fmla="val 34911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오른쪽 중괄호 7"/>
            <p:cNvSpPr/>
            <p:nvPr/>
          </p:nvSpPr>
          <p:spPr>
            <a:xfrm rot="16200000">
              <a:off x="4060984" y="2412968"/>
              <a:ext cx="108013" cy="432047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90424" y="2801739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50px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76205" y="2304957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50px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162031" y="2726249"/>
              <a:ext cx="2181108" cy="932003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330218" y="2598860"/>
            <a:ext cx="21176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600" dirty="0" smtClean="0">
                <a:solidFill>
                  <a:srgbClr val="CC00CC"/>
                </a:solidFill>
              </a:rPr>
              <a:t>border-radius</a:t>
            </a:r>
            <a:r>
              <a:rPr lang="en-US" altLang="ko-KR" sz="1600" dirty="0" smtClean="0">
                <a:solidFill>
                  <a:srgbClr val="C00000"/>
                </a:solidFill>
              </a:rPr>
              <a:t> </a:t>
            </a:r>
            <a:r>
              <a:rPr lang="en-US" altLang="ko-KR" sz="1600" dirty="0" smtClean="0"/>
              <a:t>: </a:t>
            </a:r>
            <a:r>
              <a:rPr lang="en-US" altLang="ko-KR" sz="1600" dirty="0" smtClean="0">
                <a:solidFill>
                  <a:srgbClr val="00B0F0"/>
                </a:solidFill>
              </a:rPr>
              <a:t>50px</a:t>
            </a:r>
            <a:r>
              <a:rPr lang="en-US" altLang="ko-KR" sz="1600" dirty="0" smtClean="0">
                <a:solidFill>
                  <a:srgbClr val="0070C0"/>
                </a:solidFill>
              </a:rPr>
              <a:t>;</a:t>
            </a:r>
            <a:endParaRPr lang="en-US" altLang="ko-KR" sz="1600" dirty="0">
              <a:solidFill>
                <a:srgbClr val="0070C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31379" y="3933764"/>
            <a:ext cx="35538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sv-SE" altLang="ko-KR" sz="1600" dirty="0" smtClean="0">
                <a:solidFill>
                  <a:srgbClr val="CC00CC"/>
                </a:solidFill>
              </a:rPr>
              <a:t>border-radius</a:t>
            </a:r>
            <a:r>
              <a:rPr lang="sv-SE" altLang="ko-KR" sz="1600" dirty="0" smtClean="0">
                <a:solidFill>
                  <a:srgbClr val="C00000"/>
                </a:solidFill>
              </a:rPr>
              <a:t> </a:t>
            </a:r>
            <a:r>
              <a:rPr lang="sv-SE" altLang="ko-KR" sz="1600" dirty="0" smtClean="0"/>
              <a:t>: </a:t>
            </a:r>
            <a:r>
              <a:rPr lang="sv-SE" altLang="ko-KR" sz="1600" dirty="0" smtClean="0">
                <a:solidFill>
                  <a:srgbClr val="00B0F0"/>
                </a:solidFill>
              </a:rPr>
              <a:t>0px 20px 40px 60px</a:t>
            </a:r>
            <a:r>
              <a:rPr lang="sv-SE" altLang="ko-KR" sz="1600" dirty="0" smtClean="0">
                <a:solidFill>
                  <a:srgbClr val="0070C0"/>
                </a:solidFill>
              </a:rPr>
              <a:t>;</a:t>
            </a:r>
            <a:endParaRPr lang="sv-SE" altLang="ko-KR" sz="1600" dirty="0">
              <a:solidFill>
                <a:srgbClr val="0070C0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534470" y="3883036"/>
            <a:ext cx="2755699" cy="1643886"/>
            <a:chOff x="4910395" y="2317136"/>
            <a:chExt cx="2755699" cy="164388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949" y="2663086"/>
              <a:ext cx="2269911" cy="910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5217620" y="2711934"/>
              <a:ext cx="2160242" cy="834299"/>
            </a:xfrm>
            <a:prstGeom prst="rect">
              <a:avLst/>
            </a:prstGeom>
            <a:noFill/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" name="오른쪽 중괄호 12"/>
            <p:cNvSpPr/>
            <p:nvPr/>
          </p:nvSpPr>
          <p:spPr>
            <a:xfrm rot="16200000">
              <a:off x="7232553" y="2545155"/>
              <a:ext cx="88000" cy="185961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95004" y="2317136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20px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46783" y="3668778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4</a:t>
              </a:r>
              <a:r>
                <a:rPr lang="en-US" altLang="ko-KR" sz="1200" dirty="0" smtClean="0"/>
                <a:t>0px</a:t>
              </a:r>
              <a:endParaRPr lang="ko-KR" altLang="en-US" sz="1200" dirty="0"/>
            </a:p>
          </p:txBody>
        </p:sp>
        <p:sp>
          <p:nvSpPr>
            <p:cNvPr id="17" name="오른쪽 중괄호 16"/>
            <p:cNvSpPr/>
            <p:nvPr/>
          </p:nvSpPr>
          <p:spPr>
            <a:xfrm rot="16200000" flipH="1">
              <a:off x="7146234" y="3460726"/>
              <a:ext cx="118740" cy="327853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23481" y="3684023"/>
              <a:ext cx="517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60px</a:t>
              </a:r>
              <a:endParaRPr lang="ko-KR" altLang="en-US" sz="1200" dirty="0"/>
            </a:p>
          </p:txBody>
        </p:sp>
        <p:sp>
          <p:nvSpPr>
            <p:cNvPr id="19" name="오른쪽 중괄호 18"/>
            <p:cNvSpPr/>
            <p:nvPr/>
          </p:nvSpPr>
          <p:spPr>
            <a:xfrm rot="16200000" flipH="1">
              <a:off x="5430189" y="3352714"/>
              <a:ext cx="118742" cy="543879"/>
            </a:xfrm>
            <a:prstGeom prst="rightBrace">
              <a:avLst>
                <a:gd name="adj1" fmla="val 34027"/>
                <a:gd name="adj2" fmla="val 516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95478" y="238608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0</a:t>
              </a:r>
              <a:endParaRPr lang="ko-KR" altLang="en-US" sz="12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911287" y="3434783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④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327540" y="3402216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③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327540" y="2497278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②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910395" y="2497278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C00000"/>
                  </a:solidFill>
                </a:rPr>
                <a:t>①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346961" y="4315402"/>
            <a:ext cx="21303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①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~ </a:t>
            </a:r>
            <a:r>
              <a:rPr lang="ko-KR" altLang="en-US" sz="1200" dirty="0" smtClean="0">
                <a:solidFill>
                  <a:srgbClr val="C00000"/>
                </a:solidFill>
              </a:rPr>
              <a:t>④</a:t>
            </a:r>
            <a:r>
              <a:rPr lang="ko-KR" altLang="en-US" sz="1200" dirty="0" smtClean="0"/>
              <a:t>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시계방향 순으로 반지름 적용</a:t>
            </a:r>
            <a:r>
              <a:rPr lang="en-US" altLang="ko-KR" sz="1200" dirty="0" smtClean="0"/>
              <a:t> </a:t>
            </a:r>
          </a:p>
          <a:p>
            <a:pPr fontAlgn="base"/>
            <a:r>
              <a:rPr lang="ko-KR" altLang="en-US" sz="1200" dirty="0" smtClean="0">
                <a:solidFill>
                  <a:srgbClr val="C00000"/>
                </a:solidFill>
              </a:rPr>
              <a:t>④</a:t>
            </a:r>
            <a:r>
              <a:rPr lang="en-US" altLang="ko-KR" sz="1200" dirty="0" smtClean="0"/>
              <a:t>, </a:t>
            </a:r>
            <a:r>
              <a:rPr lang="ko-KR" altLang="en-US" sz="1200" dirty="0" smtClean="0">
                <a:solidFill>
                  <a:srgbClr val="C00000"/>
                </a:solidFill>
              </a:rPr>
              <a:t>③</a:t>
            </a:r>
            <a:r>
              <a:rPr lang="ko-KR" altLang="en-US" sz="1200" dirty="0" smtClean="0"/>
              <a:t>이 생략되면 </a:t>
            </a:r>
            <a:r>
              <a:rPr lang="ko-KR" altLang="en-US" sz="1200" dirty="0" smtClean="0">
                <a:solidFill>
                  <a:srgbClr val="C00000"/>
                </a:solidFill>
              </a:rPr>
              <a:t>②</a:t>
            </a:r>
            <a:r>
              <a:rPr lang="en-US" altLang="ko-KR" sz="1200" dirty="0" smtClean="0"/>
              <a:t>, </a:t>
            </a:r>
            <a:r>
              <a:rPr lang="ko-KR" altLang="en-US" sz="1200" dirty="0" smtClean="0">
                <a:solidFill>
                  <a:srgbClr val="C00000"/>
                </a:solidFill>
              </a:rPr>
              <a:t>①</a:t>
            </a:r>
            <a:r>
              <a:rPr lang="ko-KR" altLang="en-US" sz="1200" dirty="0" smtClean="0"/>
              <a:t>과 같은 반지름의 대칭 구조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28" name="오른쪽 중괄호 27"/>
          <p:cNvSpPr/>
          <p:nvPr/>
        </p:nvSpPr>
        <p:spPr>
          <a:xfrm rot="16200000">
            <a:off x="4987627" y="2246079"/>
            <a:ext cx="108013" cy="432047"/>
          </a:xfrm>
          <a:prstGeom prst="rightBrace">
            <a:avLst>
              <a:gd name="adj1" fmla="val 34027"/>
              <a:gd name="adj2" fmla="val 516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802848" y="2138068"/>
            <a:ext cx="517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50px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1239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4–16 </a:t>
            </a:r>
            <a:r>
              <a:rPr lang="ko-KR" altLang="en-US" dirty="0"/>
              <a:t>다양한 둥근 모서리 테두리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412776"/>
            <a:ext cx="4320480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둥근 모서리 테두리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p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 smtClean="0"/>
              <a:t>	background : </a:t>
            </a:r>
            <a:r>
              <a:rPr lang="en-US" altLang="ko-KR" sz="1200" dirty="0"/>
              <a:t>#90D000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width : </a:t>
            </a:r>
            <a:r>
              <a:rPr lang="en-US" altLang="ko-KR" sz="1200" dirty="0"/>
              <a:t>300px;</a:t>
            </a:r>
          </a:p>
          <a:p>
            <a:pPr defTabSz="180000"/>
            <a:r>
              <a:rPr lang="en-US" altLang="ko-KR" sz="1200" dirty="0" smtClean="0"/>
              <a:t>	pa	</a:t>
            </a:r>
            <a:r>
              <a:rPr lang="en-US" altLang="ko-KR" sz="1200" dirty="0" err="1" smtClean="0"/>
              <a:t>dding</a:t>
            </a:r>
            <a:r>
              <a:rPr lang="en-US" altLang="ko-KR" sz="1200" dirty="0" smtClean="0"/>
              <a:t> : </a:t>
            </a:r>
            <a:r>
              <a:rPr lang="en-US" altLang="ko-KR" sz="1200" dirty="0"/>
              <a:t>20px; 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/>
              <a:t>#round1 </a:t>
            </a:r>
            <a:r>
              <a:rPr lang="en-US" altLang="ko-KR" sz="1200" b="1" dirty="0"/>
              <a:t>{ </a:t>
            </a:r>
            <a:r>
              <a:rPr lang="en-US" altLang="ko-KR" sz="1200" b="1" dirty="0" smtClean="0"/>
              <a:t>border-radius : 50px; </a:t>
            </a:r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round2 { border-radius : </a:t>
            </a:r>
            <a:r>
              <a:rPr lang="en-US" altLang="ko-KR" sz="1200" b="1" dirty="0"/>
              <a:t>0px 20px 40px </a:t>
            </a:r>
            <a:r>
              <a:rPr lang="en-US" altLang="ko-KR" sz="1200" b="1" dirty="0" smtClean="0"/>
              <a:t>60px; }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round3 { border-radius : </a:t>
            </a:r>
            <a:r>
              <a:rPr lang="en-US" altLang="ko-KR" sz="1200" b="1" dirty="0"/>
              <a:t>0px 20px </a:t>
            </a:r>
            <a:r>
              <a:rPr lang="en-US" altLang="ko-KR" sz="1200" b="1" dirty="0" smtClean="0"/>
              <a:t>40px; }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round4 { border-radius : </a:t>
            </a:r>
            <a:r>
              <a:rPr lang="en-US" altLang="ko-KR" sz="1200" b="1" dirty="0"/>
              <a:t>0px </a:t>
            </a:r>
            <a:r>
              <a:rPr lang="en-US" altLang="ko-KR" sz="1200" b="1" dirty="0" smtClean="0"/>
              <a:t>20px; </a:t>
            </a:r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smtClean="0"/>
              <a:t>round5 { border-radius : </a:t>
            </a:r>
            <a:r>
              <a:rPr lang="en-US" altLang="ko-KR" sz="1200" b="1" dirty="0"/>
              <a:t>50px;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					border-style : </a:t>
            </a:r>
            <a:r>
              <a:rPr lang="en-US" altLang="ko-KR" sz="1200" b="1" dirty="0"/>
              <a:t>dotted; 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둥근 모서리 테두리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id</a:t>
            </a:r>
            <a:r>
              <a:rPr lang="en-US" altLang="ko-KR" sz="1200" dirty="0" smtClean="0"/>
              <a:t>="round1</a:t>
            </a:r>
            <a:r>
              <a:rPr lang="en-US" altLang="ko-KR" sz="1200" dirty="0"/>
              <a:t>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50</a:t>
            </a:r>
            <a:r>
              <a:rPr lang="ko-KR" altLang="en-US" sz="1200" dirty="0"/>
              <a:t>픽셀의 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round2"&gt;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0, 20, 40, 60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round3"&gt;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0, 20, 40, 20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round4"&gt;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0, 20, 0, 20 </a:t>
            </a:r>
            <a:r>
              <a:rPr lang="ko-KR" altLang="en-US" sz="1200" dirty="0"/>
              <a:t>둥근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smtClean="0"/>
              <a:t>round5"&gt;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50</a:t>
            </a:r>
            <a:r>
              <a:rPr lang="ko-KR" altLang="en-US" sz="1200" dirty="0"/>
              <a:t>의 둥근 점선 모서리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440926"/>
            <a:ext cx="3125007" cy="484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5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테두리</a:t>
            </a:r>
            <a:r>
              <a:rPr lang="en-US" altLang="ko-KR" dirty="0"/>
              <a:t>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- </a:t>
            </a:r>
            <a:r>
              <a:rPr lang="en-US" altLang="ko-KR" dirty="0"/>
              <a:t>border-image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테두리에 </a:t>
            </a:r>
            <a:r>
              <a:rPr lang="ko-KR" altLang="en-US" dirty="0"/>
              <a:t>이미지를 </a:t>
            </a:r>
            <a:r>
              <a:rPr lang="ko-KR" altLang="en-US" dirty="0" smtClean="0"/>
              <a:t>입힘</a:t>
            </a:r>
            <a:endParaRPr lang="en-US" altLang="ko-KR" dirty="0" smtClean="0"/>
          </a:p>
          <a:p>
            <a:pPr lvl="2"/>
            <a:r>
              <a:rPr lang="ko-KR" altLang="en-US" dirty="0"/>
              <a:t>모서리</a:t>
            </a:r>
            <a:r>
              <a:rPr lang="en-US" altLang="ko-KR" dirty="0"/>
              <a:t>(corner)</a:t>
            </a:r>
            <a:r>
              <a:rPr lang="ko-KR" altLang="en-US" dirty="0"/>
              <a:t>와 에지</a:t>
            </a:r>
            <a:r>
              <a:rPr lang="en-US" altLang="ko-KR" dirty="0"/>
              <a:t>(edge)</a:t>
            </a:r>
            <a:r>
              <a:rPr lang="ko-KR" altLang="en-US" dirty="0"/>
              <a:t>로 구분하여 각각 </a:t>
            </a:r>
            <a:r>
              <a:rPr lang="ko-KR" altLang="en-US" dirty="0" smtClean="0"/>
              <a:t>이미지 입힘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border-width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border-style </a:t>
            </a:r>
            <a:r>
              <a:rPr lang="ko-KR" altLang="en-US" dirty="0" smtClean="0"/>
              <a:t>역시 미리 지정 필요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예</a:t>
            </a:r>
            <a:r>
              <a:rPr lang="en-US" altLang="ko-KR" smtClean="0"/>
              <a:t>) border-width </a:t>
            </a:r>
            <a:r>
              <a:rPr lang="en-US" altLang="ko-KR" dirty="0" smtClean="0"/>
              <a:t>: 30px; border-style : solid;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border.png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30</a:t>
            </a:r>
            <a:r>
              <a:rPr lang="ko-KR" altLang="en-US" dirty="0" smtClean="0"/>
              <a:t>픽셀 크기 조각으로 이미지 테두리 만들기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285289" y="3384541"/>
            <a:ext cx="7194298" cy="1960696"/>
            <a:chOff x="1049436" y="4131560"/>
            <a:chExt cx="7194298" cy="1960696"/>
          </a:xfrm>
        </p:grpSpPr>
        <p:sp>
          <p:nvSpPr>
            <p:cNvPr id="5" name="직사각형 4"/>
            <p:cNvSpPr/>
            <p:nvPr/>
          </p:nvSpPr>
          <p:spPr>
            <a:xfrm>
              <a:off x="1049436" y="4176442"/>
              <a:ext cx="48833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 latinLnBrk="0"/>
              <a:r>
                <a:rPr lang="en-US" altLang="ko-KR" dirty="0" smtClean="0">
                  <a:solidFill>
                    <a:srgbClr val="CC00CC"/>
                  </a:solidFill>
                </a:rPr>
                <a:t>border-image</a:t>
              </a:r>
              <a:r>
                <a:rPr lang="en-US" altLang="ko-KR" dirty="0" smtClean="0"/>
                <a:t> : </a:t>
              </a:r>
              <a:r>
                <a:rPr lang="en-US" altLang="ko-KR" dirty="0" err="1" smtClean="0">
                  <a:solidFill>
                    <a:srgbClr val="00B0F0"/>
                  </a:solidFill>
                </a:rPr>
                <a:t>url</a:t>
              </a:r>
              <a:r>
                <a:rPr lang="en-US" altLang="ko-KR" dirty="0" smtClean="0">
                  <a:solidFill>
                    <a:srgbClr val="00B0F0"/>
                  </a:solidFill>
                </a:rPr>
                <a:t>(“border.png”)  30  round</a:t>
              </a:r>
              <a:r>
                <a:rPr lang="en-US" altLang="ko-KR" dirty="0" smtClean="0"/>
                <a:t>;</a:t>
              </a:r>
              <a:r>
                <a:rPr lang="en-US" altLang="ko-KR" dirty="0" smtClean="0">
                  <a:solidFill>
                    <a:srgbClr val="00B0F0"/>
                  </a:solidFill>
                </a:rPr>
                <a:t> </a:t>
              </a:r>
              <a:endParaRPr lang="en-US" altLang="ko-KR" dirty="0">
                <a:solidFill>
                  <a:srgbClr val="00B0F0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167179" y="4773286"/>
              <a:ext cx="81862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/>
              <a:r>
                <a:rPr lang="ko-KR" altLang="en-US" sz="1000" dirty="0" smtClean="0"/>
                <a:t>에지</a:t>
              </a:r>
              <a:r>
                <a:rPr lang="en-US" altLang="ko-KR" sz="1000" dirty="0"/>
                <a:t>(edge</a:t>
              </a:r>
              <a:r>
                <a:rPr lang="en-US" altLang="ko-KR" sz="1000" dirty="0" smtClean="0"/>
                <a:t>)</a:t>
              </a:r>
            </a:p>
            <a:p>
              <a:pPr lvl="0" algn="ctr" fontAlgn="base"/>
              <a:r>
                <a:rPr lang="ko-KR" altLang="en-US" sz="1000" dirty="0" smtClean="0"/>
                <a:t> 이미지</a:t>
              </a:r>
              <a:endParaRPr lang="en-US" altLang="ko-KR" sz="1000" dirty="0" smtClean="0"/>
            </a:p>
            <a:p>
              <a:pPr lvl="0" algn="ctr" fontAlgn="base"/>
              <a:r>
                <a:rPr lang="ko-KR" altLang="en-US" sz="1000" dirty="0" smtClean="0"/>
                <a:t> 반복 배치</a:t>
              </a:r>
              <a:endParaRPr lang="ko-KR" altLang="en-US" sz="1000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23072" y="4773286"/>
              <a:ext cx="84350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 smtClean="0"/>
                <a:t>이미지 </a:t>
              </a:r>
              <a:r>
                <a:rPr lang="en-US" altLang="ko-KR" sz="1000" dirty="0"/>
                <a:t>URL</a:t>
              </a:r>
              <a:endParaRPr lang="ko-KR" altLang="en-US" sz="10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897573" y="4773286"/>
              <a:ext cx="131096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fontAlgn="base"/>
              <a:r>
                <a:rPr lang="ko-KR" altLang="en-US" sz="1000" dirty="0" smtClean="0"/>
                <a:t>이미지에서 </a:t>
              </a:r>
              <a:r>
                <a:rPr lang="en-US" altLang="ko-KR" sz="1000" dirty="0" smtClean="0"/>
                <a:t>30</a:t>
              </a:r>
              <a:r>
                <a:rPr lang="ko-KR" altLang="en-US" sz="1000" dirty="0" smtClean="0"/>
                <a:t>픽셀 조각을 떼어내</a:t>
              </a:r>
              <a:endParaRPr lang="en-US" altLang="ko-KR" sz="1000" dirty="0" smtClean="0"/>
            </a:p>
            <a:p>
              <a:pPr lvl="0" algn="ctr" fontAlgn="base"/>
              <a:r>
                <a:rPr lang="ko-KR" altLang="en-US" sz="1000" dirty="0" smtClean="0"/>
                <a:t> 모서리에 배치</a:t>
              </a:r>
              <a:endParaRPr lang="en-US" altLang="ko-KR" sz="1000" dirty="0" smtClean="0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V="1">
              <a:off x="3444823" y="4486499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8" idx="0"/>
            </p:cNvCxnSpPr>
            <p:nvPr/>
          </p:nvCxnSpPr>
          <p:spPr>
            <a:xfrm flipV="1">
              <a:off x="4553057" y="4500752"/>
              <a:ext cx="208612" cy="272534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6" idx="0"/>
            </p:cNvCxnSpPr>
            <p:nvPr/>
          </p:nvCxnSpPr>
          <p:spPr>
            <a:xfrm flipH="1" flipV="1">
              <a:off x="5370656" y="4503406"/>
              <a:ext cx="205836" cy="26988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320" y="4234093"/>
              <a:ext cx="120015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타원 21"/>
            <p:cNvSpPr/>
            <p:nvPr/>
          </p:nvSpPr>
          <p:spPr>
            <a:xfrm>
              <a:off x="6527688" y="5155032"/>
              <a:ext cx="216024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6763616" y="5155032"/>
              <a:ext cx="662075" cy="257507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355603" y="5587868"/>
              <a:ext cx="56938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 smtClean="0"/>
                <a:t>모서리</a:t>
              </a:r>
              <a:endParaRPr lang="ko-KR" altLang="en-US" sz="1000" dirty="0"/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flipV="1">
              <a:off x="6640297" y="5387972"/>
              <a:ext cx="0" cy="27874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6984545" y="5587868"/>
              <a:ext cx="44114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ko-KR" altLang="en-US" sz="1000" dirty="0" smtClean="0"/>
                <a:t>에지</a:t>
              </a:r>
              <a:endParaRPr lang="ko-KR" altLang="en-US" sz="1000" dirty="0"/>
            </a:p>
          </p:txBody>
        </p:sp>
        <p:cxnSp>
          <p:nvCxnSpPr>
            <p:cNvPr id="30" name="직선 화살표 연결선 29"/>
            <p:cNvCxnSpPr>
              <a:stCxn id="29" idx="0"/>
              <a:endCxn id="7170" idx="2"/>
            </p:cNvCxnSpPr>
            <p:nvPr/>
          </p:nvCxnSpPr>
          <p:spPr>
            <a:xfrm flipH="1" flipV="1">
              <a:off x="7143395" y="5424718"/>
              <a:ext cx="61723" cy="163150"/>
            </a:xfrm>
            <a:prstGeom prst="straightConnector1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68" name="직사각형 7167"/>
            <p:cNvSpPr/>
            <p:nvPr/>
          </p:nvSpPr>
          <p:spPr>
            <a:xfrm>
              <a:off x="6330778" y="4131560"/>
              <a:ext cx="1615891" cy="1702529"/>
            </a:xfrm>
            <a:prstGeom prst="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084168" y="5846035"/>
              <a:ext cx="21595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테두리에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이미지를 입힌 </a:t>
              </a:r>
              <a:r>
                <a:rPr lang="en-US" altLang="ko-KR" sz="1000" dirty="0" smtClean="0"/>
                <a:t>&lt;p&gt; </a:t>
              </a:r>
              <a:r>
                <a:rPr lang="ko-KR" altLang="en-US" sz="1000" dirty="0" smtClean="0"/>
                <a:t>태그</a:t>
              </a:r>
              <a:endParaRPr lang="ko-KR" altLang="en-US" sz="1000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331640" y="5157192"/>
            <a:ext cx="3893900" cy="64633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round –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 반복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배치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테두리 길이만큼 </a:t>
            </a:r>
            <a:endParaRPr lang="en-US" altLang="ko-KR" sz="1200" kern="0" dirty="0" smtClean="0">
              <a:solidFill>
                <a:srgbClr val="000000"/>
              </a:solidFill>
              <a:latin typeface="+mn-ea"/>
            </a:endParaRPr>
          </a:p>
          <a:p>
            <a:pPr lvl="0" algn="just" fontAlgn="base"/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repeat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 반복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배치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  <a:p>
            <a:pPr lvl="0" algn="just" fontAlgn="base"/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stretch –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에지 이미지를 테두리 길이만큼 늘여 배치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36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grpSp>
        <p:nvGrpSpPr>
          <p:cNvPr id="175" name="그룹 174"/>
          <p:cNvGrpSpPr/>
          <p:nvPr/>
        </p:nvGrpSpPr>
        <p:grpSpPr>
          <a:xfrm>
            <a:off x="2512975" y="2744936"/>
            <a:ext cx="6379505" cy="1624701"/>
            <a:chOff x="1194405" y="1732835"/>
            <a:chExt cx="6379505" cy="1624701"/>
          </a:xfrm>
        </p:grpSpPr>
        <p:grpSp>
          <p:nvGrpSpPr>
            <p:cNvPr id="79" name="그룹 78"/>
            <p:cNvGrpSpPr/>
            <p:nvPr/>
          </p:nvGrpSpPr>
          <p:grpSpPr>
            <a:xfrm>
              <a:off x="1194405" y="1732835"/>
              <a:ext cx="857250" cy="1269252"/>
              <a:chOff x="1230812" y="1628800"/>
              <a:chExt cx="857250" cy="1269252"/>
            </a:xfrm>
          </p:grpSpPr>
          <p:pic>
            <p:nvPicPr>
              <p:cNvPr id="123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812" y="1968503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24" name="직선 연결선 123"/>
              <p:cNvCxnSpPr/>
              <p:nvPr/>
            </p:nvCxnSpPr>
            <p:spPr>
              <a:xfrm>
                <a:off x="1533826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화살표 연결선 124"/>
              <p:cNvCxnSpPr/>
              <p:nvPr/>
            </p:nvCxnSpPr>
            <p:spPr>
              <a:xfrm>
                <a:off x="1230812" y="1869061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/>
              <p:cNvSpPr txBox="1"/>
              <p:nvPr/>
            </p:nvSpPr>
            <p:spPr>
              <a:xfrm>
                <a:off x="1230812" y="1628800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2447361" y="1732835"/>
              <a:ext cx="1296144" cy="1269252"/>
              <a:chOff x="2411760" y="1628800"/>
              <a:chExt cx="1296144" cy="1269252"/>
            </a:xfrm>
          </p:grpSpPr>
          <p:pic>
            <p:nvPicPr>
              <p:cNvPr id="116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2100" y="1968503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7" name="직선 화살표 연결선 116"/>
              <p:cNvCxnSpPr/>
              <p:nvPr/>
            </p:nvCxnSpPr>
            <p:spPr>
              <a:xfrm>
                <a:off x="2512100" y="1869061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/>
              <p:cNvSpPr txBox="1"/>
              <p:nvPr/>
            </p:nvSpPr>
            <p:spPr>
              <a:xfrm>
                <a:off x="2512100" y="1628800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9" name="직선 연결선 118"/>
              <p:cNvCxnSpPr/>
              <p:nvPr/>
            </p:nvCxnSpPr>
            <p:spPr>
              <a:xfrm flipH="1">
                <a:off x="2411760" y="2259171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19"/>
              <p:cNvSpPr txBox="1"/>
              <p:nvPr/>
            </p:nvSpPr>
            <p:spPr>
              <a:xfrm>
                <a:off x="3369350" y="1962335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21" name="직선 화살표 연결선 120"/>
              <p:cNvCxnSpPr/>
              <p:nvPr/>
            </p:nvCxnSpPr>
            <p:spPr>
              <a:xfrm>
                <a:off x="3444658" y="1962335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>
                <a:off x="2803699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/>
            <p:cNvGrpSpPr/>
            <p:nvPr/>
          </p:nvGrpSpPr>
          <p:grpSpPr>
            <a:xfrm>
              <a:off x="3836999" y="1735981"/>
              <a:ext cx="1562690" cy="1527716"/>
              <a:chOff x="3729390" y="1631946"/>
              <a:chExt cx="1562690" cy="1527716"/>
            </a:xfrm>
          </p:grpSpPr>
          <p:pic>
            <p:nvPicPr>
              <p:cNvPr id="103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6276" y="1971649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4" name="직선 화살표 연결선 103"/>
              <p:cNvCxnSpPr/>
              <p:nvPr/>
            </p:nvCxnSpPr>
            <p:spPr>
              <a:xfrm>
                <a:off x="4096276" y="1872207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4096276" y="1631946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4953526" y="1965481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07" name="직선 화살표 연결선 106"/>
              <p:cNvCxnSpPr/>
              <p:nvPr/>
            </p:nvCxnSpPr>
            <p:spPr>
              <a:xfrm>
                <a:off x="5028834" y="1965481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화살표 연결선 107"/>
              <p:cNvCxnSpPr/>
              <p:nvPr/>
            </p:nvCxnSpPr>
            <p:spPr>
              <a:xfrm>
                <a:off x="4658502" y="2906649"/>
                <a:ext cx="303014" cy="0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/>
              <p:cNvSpPr txBox="1"/>
              <p:nvPr/>
            </p:nvSpPr>
            <p:spPr>
              <a:xfrm>
                <a:off x="4644008" y="2898052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3729390" y="2567289"/>
                <a:ext cx="33855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00B050"/>
                    </a:solidFill>
                  </a:rPr>
                  <a:t>30</a:t>
                </a:r>
                <a:endParaRPr lang="ko-KR" altLang="en-US" sz="105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1" name="직선 화살표 연결선 110"/>
              <p:cNvCxnSpPr/>
              <p:nvPr/>
            </p:nvCxnSpPr>
            <p:spPr>
              <a:xfrm>
                <a:off x="4015388" y="2534328"/>
                <a:ext cx="0" cy="296836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/>
              <p:cNvCxnSpPr/>
              <p:nvPr/>
            </p:nvCxnSpPr>
            <p:spPr>
              <a:xfrm>
                <a:off x="4396085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/>
              <p:nvPr/>
            </p:nvCxnSpPr>
            <p:spPr>
              <a:xfrm flipH="1">
                <a:off x="4010600" y="2258577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/>
              <p:cNvCxnSpPr/>
              <p:nvPr/>
            </p:nvCxnSpPr>
            <p:spPr>
              <a:xfrm flipH="1">
                <a:off x="4023656" y="2517133"/>
                <a:ext cx="1052400" cy="0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/>
              <p:cNvCxnSpPr/>
              <p:nvPr/>
            </p:nvCxnSpPr>
            <p:spPr>
              <a:xfrm>
                <a:off x="4644008" y="1869061"/>
                <a:ext cx="0" cy="1028991"/>
              </a:xfrm>
              <a:prstGeom prst="line">
                <a:avLst/>
              </a:prstGeom>
              <a:ln>
                <a:solidFill>
                  <a:srgbClr val="FF5B5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그룹 81"/>
            <p:cNvGrpSpPr/>
            <p:nvPr/>
          </p:nvGrpSpPr>
          <p:grpSpPr>
            <a:xfrm>
              <a:off x="5774393" y="1973096"/>
              <a:ext cx="1065456" cy="1028991"/>
              <a:chOff x="5666784" y="1869061"/>
              <a:chExt cx="1065456" cy="1028991"/>
            </a:xfrm>
          </p:grpSpPr>
          <p:pic>
            <p:nvPicPr>
              <p:cNvPr id="98" name="Picture 3" descr="C:\황기태\잡동사니\책\웹프로그래밍\본문\예제 소스\CSS\testimg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2460" y="1971649"/>
                <a:ext cx="857250" cy="85725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9" name="직선 연결선 98"/>
              <p:cNvCxnSpPr/>
              <p:nvPr/>
            </p:nvCxnSpPr>
            <p:spPr>
              <a:xfrm>
                <a:off x="6052269" y="1869061"/>
                <a:ext cx="0" cy="102899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flipH="1">
                <a:off x="5666784" y="2258577"/>
                <a:ext cx="10524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 flipH="1">
                <a:off x="5679840" y="2517133"/>
                <a:ext cx="1052400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>
                <a:off x="6300192" y="1869061"/>
                <a:ext cx="0" cy="102899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TextBox 85"/>
            <p:cNvSpPr txBox="1"/>
            <p:nvPr/>
          </p:nvSpPr>
          <p:spPr>
            <a:xfrm>
              <a:off x="5736293" y="3080537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자르기 완성</a:t>
              </a:r>
              <a:endParaRPr lang="ko-KR" altLang="en-US" sz="12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906860" y="1794390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모서리 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이미지</a:t>
              </a:r>
              <a:endParaRPr lang="ko-KR" altLang="en-US" sz="1000" dirty="0"/>
            </a:p>
          </p:txBody>
        </p:sp>
        <p:cxnSp>
          <p:nvCxnSpPr>
            <p:cNvPr id="90" name="직선 화살표 연결선 89"/>
            <p:cNvCxnSpPr>
              <a:stCxn id="89" idx="1"/>
            </p:cNvCxnSpPr>
            <p:nvPr/>
          </p:nvCxnSpPr>
          <p:spPr>
            <a:xfrm flipH="1">
              <a:off x="6650607" y="1994445"/>
              <a:ext cx="256253" cy="20005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7004523" y="2271214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에지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이미지</a:t>
              </a:r>
              <a:endParaRPr lang="ko-KR" altLang="en-US" sz="1000" dirty="0"/>
            </a:p>
          </p:txBody>
        </p:sp>
        <p:cxnSp>
          <p:nvCxnSpPr>
            <p:cNvPr id="92" name="직선 화살표 연결선 91"/>
            <p:cNvCxnSpPr/>
            <p:nvPr/>
          </p:nvCxnSpPr>
          <p:spPr>
            <a:xfrm flipH="1">
              <a:off x="6657449" y="2471269"/>
              <a:ext cx="393307" cy="4350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오른쪽 화살표 92"/>
            <p:cNvSpPr/>
            <p:nvPr/>
          </p:nvSpPr>
          <p:spPr>
            <a:xfrm>
              <a:off x="2186111" y="2471269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오른쪽 화살표 93"/>
            <p:cNvSpPr/>
            <p:nvPr/>
          </p:nvSpPr>
          <p:spPr>
            <a:xfrm>
              <a:off x="3698279" y="2479204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오른쪽 화살표 94"/>
            <p:cNvSpPr/>
            <p:nvPr/>
          </p:nvSpPr>
          <p:spPr>
            <a:xfrm>
              <a:off x="5426471" y="2479204"/>
              <a:ext cx="144016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329334" y="1820149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00B050"/>
                  </a:solidFill>
                </a:rPr>
                <a:t>30x30</a:t>
              </a:r>
              <a:endParaRPr lang="ko-KR" altLang="en-US" sz="1000" dirty="0">
                <a:solidFill>
                  <a:srgbClr val="00B050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434583" y="2040530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5828417" y="2034695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5828417" y="2648951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425747" y="2659584"/>
              <a:ext cx="299550" cy="28692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531470" y="4742101"/>
            <a:ext cx="5906702" cy="1798081"/>
            <a:chOff x="2387454" y="4687501"/>
            <a:chExt cx="5906702" cy="1798081"/>
          </a:xfrm>
        </p:grpSpPr>
        <p:grpSp>
          <p:nvGrpSpPr>
            <p:cNvPr id="11" name="그룹 10"/>
            <p:cNvGrpSpPr/>
            <p:nvPr/>
          </p:nvGrpSpPr>
          <p:grpSpPr>
            <a:xfrm>
              <a:off x="2387454" y="4991179"/>
              <a:ext cx="2530605" cy="1494403"/>
              <a:chOff x="2051720" y="4983308"/>
              <a:chExt cx="2530605" cy="1494403"/>
            </a:xfrm>
          </p:grpSpPr>
          <p:pic>
            <p:nvPicPr>
              <p:cNvPr id="147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4983308"/>
                <a:ext cx="2475920" cy="1152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0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9877" y="49845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1825" y="49845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" name="Picture 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1262" y="5935686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" name="Picture 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0154" y="5939379"/>
                <a:ext cx="1905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8" name="TextBox 167"/>
              <p:cNvSpPr txBox="1"/>
              <p:nvPr/>
            </p:nvSpPr>
            <p:spPr>
              <a:xfrm>
                <a:off x="2444178" y="6200712"/>
                <a:ext cx="17524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/>
                  <a:t>(a) </a:t>
                </a:r>
                <a:r>
                  <a:rPr lang="ko-KR" altLang="en-US" sz="1200" dirty="0" smtClean="0"/>
                  <a:t>모서리 이미지 배치</a:t>
                </a:r>
                <a:endParaRPr lang="ko-KR" altLang="en-US" sz="1200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342467" y="4687501"/>
              <a:ext cx="2951689" cy="1790210"/>
              <a:chOff x="5342467" y="4687501"/>
              <a:chExt cx="2951689" cy="1790210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5871698" y="4687501"/>
                <a:ext cx="242245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 smtClean="0"/>
                  <a:t>round </a:t>
                </a:r>
                <a:r>
                  <a:rPr lang="ko-KR" altLang="en-US" sz="1000" dirty="0" smtClean="0"/>
                  <a:t>방식으로 에지 이미지 반복 배치</a:t>
                </a:r>
                <a:endParaRPr lang="en-US" altLang="ko-KR" sz="1000" dirty="0" smtClean="0"/>
              </a:p>
            </p:txBody>
          </p:sp>
          <p:pic>
            <p:nvPicPr>
              <p:cNvPr id="140" name="Picture 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6483" y="5000012"/>
                <a:ext cx="2475920" cy="1135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9" name="TextBox 168"/>
              <p:cNvSpPr txBox="1"/>
              <p:nvPr/>
            </p:nvSpPr>
            <p:spPr>
              <a:xfrm>
                <a:off x="5342467" y="6200712"/>
                <a:ext cx="27911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/>
                  <a:t>(b) </a:t>
                </a:r>
                <a:r>
                  <a:rPr lang="en-US" altLang="ko-KR" sz="1200" dirty="0"/>
                  <a:t>r</a:t>
                </a:r>
                <a:r>
                  <a:rPr lang="en-US" altLang="ko-KR" sz="1200" dirty="0" smtClean="0"/>
                  <a:t>ound </a:t>
                </a:r>
                <a:r>
                  <a:rPr lang="ko-KR" altLang="en-US" sz="1200" dirty="0" smtClean="0"/>
                  <a:t>방식으로 에지 이미지 배치</a:t>
                </a:r>
                <a:endParaRPr lang="ko-KR" altLang="en-US" sz="1200" dirty="0"/>
              </a:p>
            </p:txBody>
          </p:sp>
          <p:cxnSp>
            <p:nvCxnSpPr>
              <p:cNvPr id="170" name="직선 화살표 연결선 169"/>
              <p:cNvCxnSpPr/>
              <p:nvPr/>
            </p:nvCxnSpPr>
            <p:spPr>
              <a:xfrm flipH="1">
                <a:off x="6141763" y="4898636"/>
                <a:ext cx="169234" cy="149948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762" y="1052736"/>
            <a:ext cx="2475920" cy="115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그룹 62"/>
          <p:cNvGrpSpPr/>
          <p:nvPr/>
        </p:nvGrpSpPr>
        <p:grpSpPr>
          <a:xfrm>
            <a:off x="2748606" y="1094703"/>
            <a:ext cx="1152815" cy="1068100"/>
            <a:chOff x="682881" y="128652"/>
            <a:chExt cx="1152815" cy="1068100"/>
          </a:xfrm>
        </p:grpSpPr>
        <p:grpSp>
          <p:nvGrpSpPr>
            <p:cNvPr id="64" name="그룹 63"/>
            <p:cNvGrpSpPr/>
            <p:nvPr/>
          </p:nvGrpSpPr>
          <p:grpSpPr>
            <a:xfrm>
              <a:off x="775445" y="195280"/>
              <a:ext cx="973193" cy="957370"/>
              <a:chOff x="1659437" y="1844824"/>
              <a:chExt cx="973193" cy="957370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1659437" y="1844824"/>
                <a:ext cx="33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A</a:t>
                </a:r>
                <a:endParaRPr lang="ko-KR" altLang="en-US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659437" y="2432862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Z</a:t>
                </a:r>
                <a:endParaRPr lang="ko-KR" altLang="en-US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236368" y="2432862"/>
                <a:ext cx="396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M</a:t>
                </a:r>
                <a:endParaRPr lang="ko-KR" altLang="en-US" dirty="0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659437" y="215492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</a:t>
                </a:r>
                <a:endParaRPr lang="ko-KR" altLang="en-US" dirty="0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1933752" y="243286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</a:t>
                </a:r>
                <a:endParaRPr lang="ko-KR" altLang="en-US" dirty="0"/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2229256" y="2154922"/>
                <a:ext cx="378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/>
                  </a:rPr>
                  <a:t></a:t>
                </a:r>
                <a:endParaRPr lang="ko-KR" altLang="en-US" dirty="0"/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1933362" y="1844824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★</a:t>
                </a:r>
                <a:endParaRPr lang="ko-KR" altLang="en-US" dirty="0"/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2264420" y="1844824"/>
                <a:ext cx="3161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 smtClean="0"/>
                  <a:t>P</a:t>
                </a:r>
                <a:endParaRPr lang="ko-KR" altLang="en-US" dirty="0"/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682881" y="128652"/>
              <a:ext cx="1152815" cy="1068100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2748606" y="2302904"/>
            <a:ext cx="1175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(a) border.png</a:t>
            </a:r>
            <a:endParaRPr lang="ko-KR" altLang="en-US" sz="1200" dirty="0"/>
          </a:p>
        </p:txBody>
      </p:sp>
      <p:sp>
        <p:nvSpPr>
          <p:cNvPr id="75" name="TextBox 74"/>
          <p:cNvSpPr txBox="1"/>
          <p:nvPr/>
        </p:nvSpPr>
        <p:spPr>
          <a:xfrm>
            <a:off x="4281690" y="2302903"/>
            <a:ext cx="2852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(b) </a:t>
            </a:r>
            <a:r>
              <a:rPr lang="ko-KR" altLang="en-US" sz="1200" dirty="0" smtClean="0"/>
              <a:t>테두리에 이미지를 입힐</a:t>
            </a:r>
            <a:r>
              <a:rPr lang="en-US" altLang="ko-KR" sz="1200" dirty="0" smtClean="0"/>
              <a:t> &lt;p&gt; </a:t>
            </a:r>
            <a:r>
              <a:rPr lang="ko-KR" altLang="en-US" sz="1200" dirty="0" smtClean="0"/>
              <a:t>태그 </a:t>
            </a:r>
            <a:endParaRPr lang="ko-KR" altLang="en-US" sz="1200" dirty="0"/>
          </a:p>
        </p:txBody>
      </p:sp>
      <p:sp>
        <p:nvSpPr>
          <p:cNvPr id="76" name="TextBox 75"/>
          <p:cNvSpPr txBox="1"/>
          <p:nvPr/>
        </p:nvSpPr>
        <p:spPr>
          <a:xfrm>
            <a:off x="7073120" y="1530663"/>
            <a:ext cx="1039557" cy="272415"/>
          </a:xfrm>
          <a:prstGeom prst="wedgeRoundRectCallout">
            <a:avLst>
              <a:gd name="adj1" fmla="val -71653"/>
              <a:gd name="adj2" fmla="val 406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20px</a:t>
            </a:r>
            <a:r>
              <a:rPr lang="ko-KR" altLang="en-US" sz="1000" dirty="0" smtClean="0"/>
              <a:t>의 테두리</a:t>
            </a:r>
            <a:endParaRPr lang="ko-KR" altLang="en-US" sz="1000" dirty="0"/>
          </a:p>
        </p:txBody>
      </p:sp>
      <p:sp>
        <p:nvSpPr>
          <p:cNvPr id="77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이미지 테두리 만드는 예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67956" y="1087591"/>
            <a:ext cx="16946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① 원본 이미지 준비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39552" y="2637371"/>
            <a:ext cx="807929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539552" y="4581128"/>
            <a:ext cx="807929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67956" y="2833772"/>
            <a:ext cx="1467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② 모서리와 </a:t>
            </a:r>
            <a:r>
              <a:rPr lang="ko-KR" altLang="en-US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에지</a:t>
            </a:r>
            <a:endParaRPr lang="en-US" altLang="ko-KR" sz="1400" kern="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 fontAlgn="base"/>
            <a:r>
              <a:rPr lang="ko-KR" altLang="en-US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  이미지 </a:t>
            </a:r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자르기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7956" y="4777988"/>
            <a:ext cx="17139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③ 모서리 </a:t>
            </a:r>
            <a:r>
              <a:rPr lang="ko-KR" altLang="en-US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이미지와</a:t>
            </a:r>
            <a:endParaRPr lang="en-US" altLang="ko-KR" sz="1400" kern="0" dirty="0" smtClean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just" fontAlgn="base"/>
            <a:r>
              <a:rPr lang="en-US" altLang="ko-KR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에지 이미지 배치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24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263" y="756439"/>
            <a:ext cx="2020789" cy="605760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4–17 </a:t>
            </a:r>
            <a:r>
              <a:rPr lang="ko-KR" altLang="en-US" dirty="0"/>
              <a:t>이미지 테두리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143043"/>
            <a:ext cx="5472608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이미지 테두리 만들기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p {</a:t>
            </a:r>
          </a:p>
          <a:p>
            <a:pPr defTabSz="180000"/>
            <a:r>
              <a:rPr lang="en-US" altLang="ko-KR" sz="1200" dirty="0" smtClean="0"/>
              <a:t>	background : </a:t>
            </a:r>
            <a:r>
              <a:rPr lang="en-US" altLang="ko-KR" sz="1200" dirty="0"/>
              <a:t>yellow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	width : </a:t>
            </a:r>
            <a:r>
              <a:rPr lang="en-US" altLang="ko-KR" sz="1200" dirty="0"/>
              <a:t>200px; </a:t>
            </a:r>
          </a:p>
          <a:p>
            <a:pPr defTabSz="180000"/>
            <a:r>
              <a:rPr lang="en-US" altLang="ko-KR" sz="1200" dirty="0" smtClean="0"/>
              <a:t>	height : </a:t>
            </a:r>
            <a:r>
              <a:rPr lang="en-US" altLang="ko-KR" sz="1200" dirty="0"/>
              <a:t>60px;</a:t>
            </a:r>
          </a:p>
          <a:p>
            <a:pPr defTabSz="180000"/>
            <a:r>
              <a:rPr lang="en-US" altLang="ko-KR" sz="1200" dirty="0" smtClean="0"/>
              <a:t>	padding : </a:t>
            </a:r>
            <a:r>
              <a:rPr lang="en-US" altLang="ko-KR" sz="1200" dirty="0"/>
              <a:t>10px; </a:t>
            </a:r>
          </a:p>
          <a:p>
            <a:pPr defTabSz="180000"/>
            <a:r>
              <a:rPr lang="en-US" altLang="ko-KR" sz="1200" dirty="0" smtClean="0"/>
              <a:t>	border : </a:t>
            </a:r>
            <a:r>
              <a:rPr lang="en-US" altLang="ko-KR" sz="1200" dirty="0"/>
              <a:t>20px solid </a:t>
            </a:r>
            <a:r>
              <a:rPr lang="en-US" altLang="ko-KR" sz="1200" dirty="0" err="1"/>
              <a:t>lightgray</a:t>
            </a:r>
            <a:r>
              <a:rPr lang="en-US" altLang="ko-KR" sz="1200" dirty="0" smtClean="0"/>
              <a:t>; /*border-width</a:t>
            </a:r>
            <a:r>
              <a:rPr lang="ko-KR" altLang="en-US" sz="1200" dirty="0" smtClean="0"/>
              <a:t>와 </a:t>
            </a:r>
            <a:r>
              <a:rPr lang="en-US" altLang="ko-KR" sz="1200" dirty="0" smtClean="0"/>
              <a:t>border-style </a:t>
            </a:r>
            <a:r>
              <a:rPr lang="ko-KR" altLang="en-US" sz="1200" dirty="0" smtClean="0"/>
              <a:t>동시 지정 </a:t>
            </a:r>
            <a:r>
              <a:rPr lang="en-US" altLang="ko-KR" sz="1200" dirty="0" smtClean="0"/>
              <a:t>*/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#round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 smtClean="0"/>
              <a:t>url</a:t>
            </a:r>
            <a:r>
              <a:rPr lang="en-US" altLang="ko-KR" sz="1200" b="1" dirty="0" smtClean="0"/>
              <a:t>(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media/border.png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) </a:t>
            </a:r>
            <a:r>
              <a:rPr lang="en-US" altLang="ko-KR" sz="1200" b="1" dirty="0"/>
              <a:t>30 </a:t>
            </a:r>
            <a:r>
              <a:rPr lang="en-US" altLang="ko-KR" sz="1200" b="1" dirty="0" smtClean="0"/>
              <a:t>round;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#repeat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 smtClean="0"/>
              <a:t>url</a:t>
            </a:r>
            <a:r>
              <a:rPr lang="en-US" altLang="ko-KR" sz="1200" b="1" dirty="0" smtClean="0"/>
              <a:t>(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media/border.png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) </a:t>
            </a:r>
            <a:r>
              <a:rPr lang="en-US" altLang="ko-KR" sz="1200" b="1" dirty="0"/>
              <a:t>30 </a:t>
            </a:r>
            <a:r>
              <a:rPr lang="en-US" altLang="ko-KR" sz="1200" b="1" dirty="0" smtClean="0"/>
              <a:t>repeat;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#stretch { </a:t>
            </a:r>
            <a:r>
              <a:rPr lang="en-US" altLang="ko-KR" sz="1200" b="1" dirty="0"/>
              <a:t>border-image: </a:t>
            </a:r>
            <a:r>
              <a:rPr lang="en-US" altLang="ko-KR" sz="1200" b="1" dirty="0" err="1" smtClean="0"/>
              <a:t>url</a:t>
            </a:r>
            <a:r>
              <a:rPr lang="en-US" altLang="ko-KR" sz="1200" b="1" dirty="0" smtClean="0"/>
              <a:t>(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media/border.png</a:t>
            </a:r>
            <a:r>
              <a:rPr lang="en-US" altLang="ko-KR" sz="1200" b="1" dirty="0"/>
              <a:t>"</a:t>
            </a:r>
            <a:r>
              <a:rPr lang="en-US" altLang="ko-KR" sz="1200" b="1" dirty="0" smtClean="0"/>
              <a:t>) </a:t>
            </a:r>
            <a:r>
              <a:rPr lang="en-US" altLang="ko-KR" sz="1200" b="1" dirty="0"/>
              <a:t>30 </a:t>
            </a:r>
            <a:r>
              <a:rPr lang="en-US" altLang="ko-KR" sz="1200" b="1" dirty="0" smtClean="0"/>
              <a:t>stretch;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테두리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다음은 </a:t>
            </a:r>
            <a:r>
              <a:rPr lang="ko-KR" altLang="en-US" sz="1200" dirty="0" smtClean="0"/>
              <a:t>원본 이미지입니다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="media/border.png" alt="</a:t>
            </a:r>
            <a:r>
              <a:rPr lang="ko-KR" altLang="en-US" sz="1200" dirty="0" smtClean="0"/>
              <a:t>원본</a:t>
            </a:r>
            <a:r>
              <a:rPr lang="en-US" altLang="ko-KR" sz="1200" dirty="0" smtClean="0"/>
              <a:t>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&lt;p&gt;20x20 </a:t>
            </a:r>
            <a:r>
              <a:rPr lang="ko-KR" altLang="en-US" sz="1200" dirty="0"/>
              <a:t>크기의 회색 테두리를 가진 </a:t>
            </a:r>
            <a:r>
              <a:rPr lang="en-US" altLang="ko-KR" sz="1200" dirty="0"/>
              <a:t>P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id="round"</a:t>
            </a:r>
            <a:r>
              <a:rPr lang="en-US" altLang="ko-KR" sz="1200" dirty="0"/>
              <a:t>&gt;round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id="repeat"</a:t>
            </a:r>
            <a:r>
              <a:rPr lang="en-US" altLang="ko-KR" sz="1200" dirty="0"/>
              <a:t>&gt;repeat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id="stretch"</a:t>
            </a:r>
            <a:r>
              <a:rPr lang="en-US" altLang="ko-KR" sz="1200" dirty="0"/>
              <a:t>&gt;stretch </a:t>
            </a:r>
            <a:r>
              <a:rPr lang="ko-KR" altLang="en-US" sz="1200" dirty="0"/>
              <a:t>스타일 이미지 테두리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207131" y="4365104"/>
            <a:ext cx="1338084" cy="442674"/>
          </a:xfrm>
          <a:prstGeom prst="wedgeRoundRectCallout">
            <a:avLst>
              <a:gd name="adj1" fmla="val 73429"/>
              <a:gd name="adj2" fmla="val -228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테두리 길이에 맞게</a:t>
            </a:r>
            <a:endParaRPr lang="en-US" altLang="ko-KR" sz="1000" dirty="0" smtClean="0"/>
          </a:p>
          <a:p>
            <a:r>
              <a:rPr lang="ko-KR" altLang="en-US" sz="1000" dirty="0" smtClean="0"/>
              <a:t>이미지 크기 조절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5571222" y="5085184"/>
            <a:ext cx="1037637" cy="442674"/>
          </a:xfrm>
          <a:prstGeom prst="wedgeRoundRectCallout">
            <a:avLst>
              <a:gd name="adj1" fmla="val 73766"/>
              <a:gd name="adj2" fmla="val 474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이미지 크기</a:t>
            </a:r>
            <a:endParaRPr lang="en-US" altLang="ko-KR" sz="1000" dirty="0" smtClean="0"/>
          </a:p>
          <a:p>
            <a:r>
              <a:rPr lang="ko-KR" altLang="en-US" sz="1000" dirty="0" smtClean="0"/>
              <a:t>조절하지 안음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5609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배경 다루기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배경 색이나 이미지지정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background-color, background-image</a:t>
            </a:r>
          </a:p>
          <a:p>
            <a:pPr lvl="1"/>
            <a:r>
              <a:rPr lang="ko-KR" altLang="en-US" dirty="0" err="1" smtClean="0"/>
              <a:t>둘다</a:t>
            </a:r>
            <a:r>
              <a:rPr lang="ko-KR" altLang="en-US" dirty="0" smtClean="0"/>
              <a:t> 지정되면 배경 이미지가 출력되지 않는 영역에 배경색 출력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배경 이미지의 위치</a:t>
            </a:r>
            <a:r>
              <a:rPr lang="en-US" altLang="ko-KR" dirty="0" smtClean="0"/>
              <a:t>, background-position</a:t>
            </a:r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배경 이미지 반복 출력</a:t>
            </a:r>
            <a:r>
              <a:rPr lang="en-US" altLang="ko-KR" dirty="0" smtClean="0"/>
              <a:t>, background-repeat</a:t>
            </a:r>
          </a:p>
          <a:p>
            <a:pPr marL="36576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63688" y="2636912"/>
            <a:ext cx="6336704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div { 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background-color :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background-image :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("media/spongebob.png");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63688" y="4437112"/>
            <a:ext cx="65527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background-position : center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center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; /*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박스 중간에 이미지 출력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63688" y="5661248"/>
            <a:ext cx="65527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background-repeat : repeat-y; /*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위에서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아래로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</a:rPr>
              <a:t>이미지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반복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출력 *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5031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874937" y="836712"/>
            <a:ext cx="7161559" cy="2716088"/>
            <a:chOff x="1154857" y="928936"/>
            <a:chExt cx="7161559" cy="2716088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54857" y="1190546"/>
              <a:ext cx="3816424" cy="1411784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b="1" dirty="0"/>
                <a:t>div {</a:t>
              </a:r>
            </a:p>
            <a:p>
              <a:pPr defTabSz="180000"/>
              <a:r>
                <a:rPr lang="en-US" altLang="ko-KR" sz="1200" dirty="0" smtClean="0"/>
                <a:t>	background-color :  </a:t>
              </a:r>
              <a:r>
                <a:rPr lang="en-US" altLang="ko-KR" sz="1200" dirty="0" err="1" smtClean="0"/>
                <a:t>skyblue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background-size : 100px </a:t>
              </a:r>
              <a:r>
                <a:rPr lang="en-US" altLang="ko-KR" sz="1200" dirty="0" err="1"/>
                <a:t>100px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background-image :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("media/spongebob.png");</a:t>
              </a:r>
            </a:p>
            <a:p>
              <a:pPr defTabSz="180000"/>
              <a:r>
                <a:rPr lang="en-US" altLang="ko-KR" sz="1200" dirty="0" smtClean="0"/>
                <a:t>	background-repeat : </a:t>
              </a:r>
              <a:r>
                <a:rPr lang="en-US" altLang="ko-KR" sz="1200" dirty="0"/>
                <a:t>no-repeat;</a:t>
              </a:r>
            </a:p>
            <a:p>
              <a:pPr defTabSz="180000"/>
              <a:r>
                <a:rPr lang="en-US" altLang="ko-KR" sz="1200" dirty="0" smtClean="0"/>
                <a:t>	background-position : </a:t>
              </a:r>
              <a:r>
                <a:rPr lang="en-US" altLang="ko-KR" sz="1200" dirty="0"/>
                <a:t>left center;</a:t>
              </a:r>
            </a:p>
            <a:p>
              <a:pPr defTabSz="180000"/>
              <a:r>
                <a:rPr lang="en-US" altLang="ko-KR" sz="1200" b="1" dirty="0"/>
                <a:t>}</a:t>
              </a:r>
              <a:endParaRPr lang="ko-KR" altLang="en-US" sz="12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154857" y="2897556"/>
              <a:ext cx="3816424" cy="475059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b="1" dirty="0" smtClean="0"/>
                <a:t>&lt;div&gt;</a:t>
              </a:r>
              <a:r>
                <a:rPr lang="en-US" altLang="ko-KR" sz="1200" dirty="0"/>
                <a:t>SpongeBob is an over-optimistic</a:t>
              </a:r>
            </a:p>
            <a:p>
              <a:r>
                <a:rPr lang="en-US" altLang="ko-KR" sz="1200" dirty="0"/>
                <a:t> sponge that annoys other characters. </a:t>
              </a:r>
              <a:r>
                <a:rPr lang="en-US" altLang="ko-KR" sz="1200" b="1" dirty="0" smtClean="0"/>
                <a:t>&lt;/div&gt;</a:t>
              </a:r>
              <a:endParaRPr lang="ko-KR" altLang="en-US" sz="12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54613" y="928936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2457" y="263594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167178" y="940700"/>
              <a:ext cx="3149238" cy="2704324"/>
              <a:chOff x="5167178" y="437610"/>
              <a:chExt cx="3149238" cy="2704324"/>
            </a:xfrm>
          </p:grpSpPr>
          <p:pic>
            <p:nvPicPr>
              <p:cNvPr id="59" name="Picture 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8943" y="752103"/>
                <a:ext cx="2028825" cy="202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3" name="그룹 2052"/>
              <p:cNvGrpSpPr/>
              <p:nvPr/>
            </p:nvGrpSpPr>
            <p:grpSpPr>
              <a:xfrm>
                <a:off x="5453975" y="437610"/>
                <a:ext cx="2862441" cy="2704324"/>
                <a:chOff x="4877911" y="1660780"/>
                <a:chExt cx="2862441" cy="2704324"/>
              </a:xfrm>
            </p:grpSpPr>
            <p:sp>
              <p:nvSpPr>
                <p:cNvPr id="5" name="직사각형 4"/>
                <p:cNvSpPr/>
                <p:nvPr/>
              </p:nvSpPr>
              <p:spPr>
                <a:xfrm>
                  <a:off x="6518543" y="4118883"/>
                  <a:ext cx="1221809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background-color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1" name="직선 화살표 연결선 10"/>
                <p:cNvCxnSpPr>
                  <a:stCxn id="5" idx="0"/>
                </p:cNvCxnSpPr>
                <p:nvPr/>
              </p:nvCxnSpPr>
              <p:spPr>
                <a:xfrm flipH="1" flipV="1">
                  <a:off x="7129447" y="3730641"/>
                  <a:ext cx="1" cy="388242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직사각형 11"/>
                <p:cNvSpPr/>
                <p:nvPr/>
              </p:nvSpPr>
              <p:spPr>
                <a:xfrm>
                  <a:off x="5267441" y="4115173"/>
                  <a:ext cx="1332416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background-image 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5" name="직선 화살표 연결선 14"/>
                <p:cNvCxnSpPr>
                  <a:stCxn id="12" idx="0"/>
                </p:cNvCxnSpPr>
                <p:nvPr/>
              </p:nvCxnSpPr>
              <p:spPr>
                <a:xfrm flipH="1" flipV="1">
                  <a:off x="5912496" y="3332035"/>
                  <a:ext cx="21153" cy="783138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꺾인 연결선 25"/>
                <p:cNvCxnSpPr/>
                <p:nvPr/>
              </p:nvCxnSpPr>
              <p:spPr>
                <a:xfrm rot="16200000" flipH="1">
                  <a:off x="5139130" y="2203968"/>
                  <a:ext cx="807254" cy="213320"/>
                </a:xfrm>
                <a:prstGeom prst="bentConnector3">
                  <a:avLst>
                    <a:gd name="adj1" fmla="val 100737"/>
                  </a:avLst>
                </a:prstGeom>
                <a:ln w="9525">
                  <a:solidFill>
                    <a:srgbClr val="C0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직사각형 28"/>
                <p:cNvSpPr/>
                <p:nvPr/>
              </p:nvSpPr>
              <p:spPr>
                <a:xfrm>
                  <a:off x="4877911" y="1660780"/>
                  <a:ext cx="2111475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C00000"/>
                      </a:solidFill>
                    </a:rPr>
                    <a:t>background-position : left center</a:t>
                  </a:r>
                  <a:endParaRPr lang="ko-KR" altLang="en-US" sz="1000" dirty="0">
                    <a:solidFill>
                      <a:srgbClr val="C00000"/>
                    </a:solidFill>
                  </a:endParaRPr>
                </a:p>
              </p:txBody>
            </p:sp>
          </p:grpSp>
          <p:sp>
            <p:nvSpPr>
              <p:cNvPr id="62" name="직사각형 61"/>
              <p:cNvSpPr/>
              <p:nvPr/>
            </p:nvSpPr>
            <p:spPr>
              <a:xfrm>
                <a:off x="5167178" y="2401783"/>
                <a:ext cx="105830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 smtClean="0">
                    <a:solidFill>
                      <a:srgbClr val="C00000"/>
                    </a:solidFill>
                  </a:rPr>
                  <a:t>100</a:t>
                </a:r>
                <a:r>
                  <a:rPr lang="ko-KR" altLang="en-US" sz="1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ko-KR" sz="1000" dirty="0" smtClean="0">
                    <a:solidFill>
                      <a:srgbClr val="C00000"/>
                    </a:solidFill>
                  </a:rPr>
                  <a:t>x 100 </a:t>
                </a:r>
                <a:r>
                  <a:rPr lang="ko-KR" altLang="en-US" sz="1000" dirty="0" smtClean="0">
                    <a:solidFill>
                      <a:srgbClr val="C00000"/>
                    </a:solidFill>
                  </a:rPr>
                  <a:t>크기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064" name="꺾인 연결선 2063"/>
              <p:cNvCxnSpPr>
                <a:stCxn id="62" idx="0"/>
              </p:cNvCxnSpPr>
              <p:nvPr/>
            </p:nvCxnSpPr>
            <p:spPr>
              <a:xfrm rot="5400000" flipH="1" flipV="1">
                <a:off x="5754435" y="1930736"/>
                <a:ext cx="412943" cy="529153"/>
              </a:xfrm>
              <a:prstGeom prst="bentConnector2">
                <a:avLst/>
              </a:prstGeom>
              <a:ln w="952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직사각형 1"/>
              <p:cNvSpPr/>
              <p:nvPr/>
            </p:nvSpPr>
            <p:spPr>
              <a:xfrm>
                <a:off x="6239980" y="803295"/>
                <a:ext cx="1913737" cy="1914014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1848812" y="3821742"/>
            <a:ext cx="7089036" cy="2442968"/>
            <a:chOff x="1155372" y="3738925"/>
            <a:chExt cx="7089036" cy="2442968"/>
          </a:xfrm>
        </p:grpSpPr>
        <p:pic>
          <p:nvPicPr>
            <p:cNvPr id="205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683" y="4170973"/>
              <a:ext cx="1990725" cy="2000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모서리가 둥근 직사각형 40"/>
            <p:cNvSpPr/>
            <p:nvPr/>
          </p:nvSpPr>
          <p:spPr>
            <a:xfrm>
              <a:off x="1155372" y="4000535"/>
              <a:ext cx="3816424" cy="1411784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b="1" dirty="0"/>
                <a:t>div {</a:t>
              </a:r>
            </a:p>
            <a:p>
              <a:pPr defTabSz="180000"/>
              <a:r>
                <a:rPr lang="en-US" altLang="ko-KR" sz="1200" dirty="0" smtClean="0"/>
                <a:t>	background-color :  </a:t>
              </a:r>
              <a:r>
                <a:rPr lang="en-US" altLang="ko-KR" sz="1200" dirty="0" err="1" smtClean="0"/>
                <a:t>skyblue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background-size : 100px </a:t>
              </a:r>
              <a:r>
                <a:rPr lang="en-US" altLang="ko-KR" sz="1200" dirty="0" err="1"/>
                <a:t>100px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 smtClean="0"/>
                <a:t>	background-image : </a:t>
              </a:r>
              <a:r>
                <a:rPr lang="en-US" altLang="ko-KR" sz="1200" dirty="0" err="1"/>
                <a:t>url</a:t>
              </a:r>
              <a:r>
                <a:rPr lang="en-US" altLang="ko-KR" sz="1200" dirty="0"/>
                <a:t>("media/spongebob.png");</a:t>
              </a:r>
            </a:p>
            <a:p>
              <a:pPr defTabSz="180000"/>
              <a:r>
                <a:rPr lang="en-US" altLang="ko-KR" sz="1200" dirty="0" smtClean="0"/>
                <a:t>	background-repeat : </a:t>
              </a:r>
              <a:r>
                <a:rPr lang="en-US" altLang="ko-KR" sz="1200" b="1" dirty="0" smtClean="0"/>
                <a:t>repeat-y;</a:t>
              </a:r>
              <a:endParaRPr lang="en-US" altLang="ko-KR" sz="1200" b="1" dirty="0"/>
            </a:p>
            <a:p>
              <a:pPr defTabSz="180000"/>
              <a:r>
                <a:rPr lang="en-US" altLang="ko-KR" sz="1200" dirty="0" smtClean="0"/>
                <a:t>	background-position : </a:t>
              </a:r>
              <a:r>
                <a:rPr lang="en-US" altLang="ko-KR" sz="1200" b="1" dirty="0" smtClean="0"/>
                <a:t>center </a:t>
              </a:r>
              <a:r>
                <a:rPr lang="en-US" altLang="ko-KR" sz="1200" b="1" dirty="0"/>
                <a:t>center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b="1" dirty="0"/>
                <a:t>}</a:t>
              </a:r>
              <a:endParaRPr lang="ko-KR" altLang="en-US" sz="1200" b="1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155372" y="5706834"/>
              <a:ext cx="3816424" cy="475059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b="1" dirty="0" smtClean="0"/>
                <a:t>&lt;div&gt;</a:t>
              </a:r>
              <a:r>
                <a:rPr lang="en-US" altLang="ko-KR" sz="1200" dirty="0"/>
                <a:t>SpongeBob is an over-optimistic</a:t>
              </a:r>
            </a:p>
            <a:p>
              <a:r>
                <a:rPr lang="en-US" altLang="ko-KR" sz="1200" dirty="0"/>
                <a:t> sponge that annoys other characters. </a:t>
              </a:r>
              <a:r>
                <a:rPr lang="en-US" altLang="ko-KR" sz="1200" b="1" dirty="0" smtClean="0"/>
                <a:t>&lt;/div&gt;</a:t>
              </a:r>
              <a:endParaRPr lang="ko-KR" altLang="en-US" sz="12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94732" y="3738925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52576" y="5445224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284948" y="4213757"/>
              <a:ext cx="1913737" cy="1914014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배경 만들기 연습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3378" y="1069507"/>
            <a:ext cx="15323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100x100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크기로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박스의 왼쪽 중간에 배경 이미지 넣기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63378" y="4092021"/>
            <a:ext cx="15323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박스의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center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위치에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y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축을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따라 배경 이미지 반복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1803089" y="3659973"/>
            <a:ext cx="716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53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background </a:t>
            </a:r>
            <a:r>
              <a:rPr lang="ko-KR" altLang="en-US" smtClean="0"/>
              <a:t>단축 프로퍼티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mtClean="0"/>
              <a:t>background</a:t>
            </a:r>
          </a:p>
          <a:p>
            <a:pPr lvl="1"/>
            <a:r>
              <a:rPr lang="ko-KR" altLang="en-US" smtClean="0"/>
              <a:t>배경을 꾸미는 여러 값을 한 번에 지정하는 단축 프로퍼티</a:t>
            </a:r>
            <a:endParaRPr lang="en-US" altLang="ko-KR" smtClean="0"/>
          </a:p>
          <a:p>
            <a:pPr lvl="1"/>
            <a:r>
              <a:rPr lang="ko-KR" altLang="en-US" smtClean="0"/>
              <a:t>예</a:t>
            </a:r>
            <a:r>
              <a:rPr lang="en-US" altLang="ko-KR" smtClean="0"/>
              <a:t>) 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87624" y="2636912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background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url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("media/spongebob.png") center center/100px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100px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repeat-y;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87623" y="3638347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 {</a:t>
            </a:r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background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	/*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배경색을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skyblue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설정 *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/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7623" y="4653136"/>
            <a:ext cx="743595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div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{</a:t>
            </a: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400" dirty="0" smtClean="0"/>
              <a:t>background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("media/spongebob.png"); /* </a:t>
            </a:r>
            <a:r>
              <a:rPr lang="ko-KR" altLang="en-US" sz="1400" dirty="0"/>
              <a:t>배경 이미지 지정 *</a:t>
            </a:r>
            <a:r>
              <a:rPr lang="en-US" altLang="ko-KR" sz="1400" dirty="0"/>
              <a:t>/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371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4–18 &lt;div&gt; </a:t>
            </a:r>
            <a:r>
              <a:rPr lang="ko-KR" altLang="en-US" dirty="0"/>
              <a:t>박스에 배경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83568" y="1484784"/>
            <a:ext cx="460851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배경 꾸미기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 smtClean="0"/>
              <a:t>	background-color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skyblue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background-size </a:t>
            </a:r>
            <a:r>
              <a:rPr lang="en-US" altLang="ko-KR" sz="1200" dirty="0"/>
              <a:t>: 100px </a:t>
            </a:r>
            <a:r>
              <a:rPr lang="en-US" altLang="ko-KR" sz="1200" dirty="0" err="1"/>
              <a:t>100px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background-image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("media/spongebob.png");</a:t>
            </a:r>
          </a:p>
          <a:p>
            <a:pPr defTabSz="180000"/>
            <a:r>
              <a:rPr lang="en-US" altLang="ko-KR" sz="1200" dirty="0" smtClean="0"/>
              <a:t>	background-repeat </a:t>
            </a:r>
            <a:r>
              <a:rPr lang="en-US" altLang="ko-KR" sz="1200" dirty="0"/>
              <a:t>: repeat-y;</a:t>
            </a:r>
          </a:p>
          <a:p>
            <a:pPr defTabSz="180000"/>
            <a:r>
              <a:rPr lang="en-US" altLang="ko-KR" sz="1200" dirty="0" smtClean="0"/>
              <a:t>	background-position </a:t>
            </a:r>
            <a:r>
              <a:rPr lang="en-US" altLang="ko-KR" sz="1200" dirty="0"/>
              <a:t>: center </a:t>
            </a:r>
            <a:r>
              <a:rPr lang="en-US" altLang="ko-KR" sz="1200" dirty="0" err="1"/>
              <a:t>center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 smtClean="0"/>
              <a:t>	width </a:t>
            </a:r>
            <a:r>
              <a:rPr lang="en-US" altLang="ko-KR" sz="1200" dirty="0"/>
              <a:t>: 200px;</a:t>
            </a:r>
          </a:p>
          <a:p>
            <a:pPr defTabSz="180000"/>
            <a:r>
              <a:rPr lang="en-US" altLang="ko-KR" sz="1200" dirty="0" smtClean="0"/>
              <a:t>	height </a:t>
            </a:r>
            <a:r>
              <a:rPr lang="en-US" altLang="ko-KR" sz="1200" dirty="0"/>
              <a:t>: 200px; </a:t>
            </a:r>
          </a:p>
          <a:p>
            <a:pPr defTabSz="180000"/>
            <a:r>
              <a:rPr lang="en-US" altLang="ko-KR" sz="1200" dirty="0" smtClean="0"/>
              <a:t>	color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blueviolet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font-size </a:t>
            </a:r>
            <a:r>
              <a:rPr lang="en-US" altLang="ko-KR" sz="1200" dirty="0"/>
              <a:t>: 16px;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</a:t>
            </a:r>
            <a:r>
              <a:rPr lang="en-US" altLang="ko-KR" sz="1200" dirty="0"/>
              <a:t>div </a:t>
            </a:r>
            <a:r>
              <a:rPr lang="ko-KR" altLang="en-US" sz="1200" dirty="0"/>
              <a:t>박스에 배경 꾸미기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&lt;div&gt;SpongeBob is an over-optimistic</a:t>
            </a:r>
          </a:p>
          <a:p>
            <a:pPr defTabSz="180000"/>
            <a:r>
              <a:rPr lang="en-US" altLang="ko-KR" sz="1200" dirty="0"/>
              <a:t> sponge that annoys other characters. &lt;/div&gt;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844824"/>
            <a:ext cx="2542977" cy="35219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24128" y="5517232"/>
            <a:ext cx="1817345" cy="442674"/>
          </a:xfrm>
          <a:prstGeom prst="wedgeRoundRectCallout">
            <a:avLst>
              <a:gd name="adj1" fmla="val 8640"/>
              <a:gd name="adj2" fmla="val -141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&lt;div&gt;</a:t>
            </a:r>
            <a:r>
              <a:rPr lang="ko-KR" altLang="en-US" sz="1000" dirty="0" smtClean="0"/>
              <a:t>크기는 </a:t>
            </a:r>
            <a:r>
              <a:rPr lang="en-US" altLang="ko-KR" sz="1000" dirty="0" smtClean="0"/>
              <a:t>200x200</a:t>
            </a:r>
            <a:r>
              <a:rPr lang="ko-KR" altLang="en-US" sz="1000" dirty="0" smtClean="0"/>
              <a:t>이며</a:t>
            </a:r>
            <a:endParaRPr lang="en-US" altLang="ko-KR" sz="1000" dirty="0" smtClean="0"/>
          </a:p>
          <a:p>
            <a:r>
              <a:rPr lang="ko-KR" altLang="en-US" sz="1000" dirty="0" smtClean="0"/>
              <a:t>배경이미지 크기는 </a:t>
            </a:r>
            <a:r>
              <a:rPr lang="en-US" altLang="ko-KR" sz="1000" dirty="0" smtClean="0"/>
              <a:t>100x100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5157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 그림자</a:t>
            </a:r>
            <a:r>
              <a:rPr lang="en-US" altLang="ko-KR" dirty="0"/>
              <a:t>, </a:t>
            </a:r>
            <a:r>
              <a:rPr lang="en-US" altLang="ko-KR" dirty="0" smtClean="0"/>
              <a:t>text-shadow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text-shadow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493153" y="3156630"/>
            <a:ext cx="6451899" cy="1552852"/>
            <a:chOff x="1043608" y="2390964"/>
            <a:chExt cx="6451899" cy="1552852"/>
          </a:xfrm>
        </p:grpSpPr>
        <p:grpSp>
          <p:nvGrpSpPr>
            <p:cNvPr id="9" name="그룹 8"/>
            <p:cNvGrpSpPr/>
            <p:nvPr/>
          </p:nvGrpSpPr>
          <p:grpSpPr>
            <a:xfrm>
              <a:off x="4114373" y="2558824"/>
              <a:ext cx="3381134" cy="1384992"/>
              <a:chOff x="4619601" y="1744590"/>
              <a:chExt cx="3381134" cy="138499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679327" y="1947837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rgbClr val="FF0000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solidFill>
                    <a:srgbClr val="FF0000"/>
                  </a:solidFill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607737" y="1853794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20" name="직선 연결선 19"/>
              <p:cNvCxnSpPr/>
              <p:nvPr/>
            </p:nvCxnSpPr>
            <p:spPr>
              <a:xfrm>
                <a:off x="5718387" y="1818249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5804054" y="1851537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/>
              <p:cNvSpPr/>
              <p:nvPr/>
            </p:nvSpPr>
            <p:spPr>
              <a:xfrm>
                <a:off x="5366477" y="2667917"/>
                <a:ext cx="873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h-shadow</a:t>
                </a:r>
              </a:p>
              <a:p>
                <a:r>
                  <a:rPr lang="en-US" altLang="ko-KR" sz="1200" dirty="0" smtClean="0"/>
                  <a:t>   (</a:t>
                </a:r>
                <a:r>
                  <a:rPr lang="en-US" altLang="ko-KR" sz="1200" dirty="0"/>
                  <a:t>3px)</a:t>
                </a:r>
                <a:endParaRPr lang="ko-KR" altLang="en-US" sz="1200" dirty="0"/>
              </a:p>
            </p:txBody>
          </p:sp>
          <p:cxnSp>
            <p:nvCxnSpPr>
              <p:cNvPr id="27" name="직선 화살표 연결선 26"/>
              <p:cNvCxnSpPr/>
              <p:nvPr/>
            </p:nvCxnSpPr>
            <p:spPr>
              <a:xfrm>
                <a:off x="5469415" y="2591140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/>
              <p:nvPr/>
            </p:nvCxnSpPr>
            <p:spPr>
              <a:xfrm flipH="1">
                <a:off x="5803455" y="2591140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 flipH="1">
                <a:off x="5397407" y="2076159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flipH="1">
                <a:off x="5325399" y="197323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/>
              <p:cNvCxnSpPr/>
              <p:nvPr/>
            </p:nvCxnSpPr>
            <p:spPr>
              <a:xfrm>
                <a:off x="5475230" y="1744590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/>
              <p:cNvCxnSpPr/>
              <p:nvPr/>
            </p:nvCxnSpPr>
            <p:spPr>
              <a:xfrm flipV="1">
                <a:off x="5475230" y="2070647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직사각형 43"/>
              <p:cNvSpPr/>
              <p:nvPr/>
            </p:nvSpPr>
            <p:spPr>
              <a:xfrm>
                <a:off x="4619601" y="1875829"/>
                <a:ext cx="8595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v-shadow</a:t>
                </a:r>
              </a:p>
              <a:p>
                <a:r>
                  <a:rPr lang="en-US" altLang="ko-KR" sz="1200" dirty="0" smtClean="0"/>
                  <a:t>   (3px)</a:t>
                </a:r>
                <a:endParaRPr lang="ko-KR" altLang="en-US" sz="1200" dirty="0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7143128" y="2529417"/>
                <a:ext cx="85760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color: red</a:t>
                </a:r>
                <a:endParaRPr lang="ko-KR" altLang="en-US" sz="1200" dirty="0"/>
              </a:p>
            </p:txBody>
          </p:sp>
          <p:cxnSp>
            <p:nvCxnSpPr>
              <p:cNvPr id="48" name="직선 화살표 연결선 47"/>
              <p:cNvCxnSpPr>
                <a:stCxn id="46" idx="0"/>
              </p:cNvCxnSpPr>
              <p:nvPr/>
            </p:nvCxnSpPr>
            <p:spPr>
              <a:xfrm flipH="1" flipV="1">
                <a:off x="7571931" y="2276371"/>
                <a:ext cx="1" cy="25304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모서리가 둥근 직사각형 33"/>
            <p:cNvSpPr/>
            <p:nvPr/>
          </p:nvSpPr>
          <p:spPr>
            <a:xfrm>
              <a:off x="1043608" y="2652574"/>
              <a:ext cx="2830478" cy="658832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err="1" smtClean="0"/>
                <a:t>div.red</a:t>
              </a:r>
              <a:r>
                <a:rPr lang="en-US" altLang="ko-KR" sz="1200" dirty="0" smtClean="0"/>
                <a:t> {</a:t>
              </a:r>
            </a:p>
            <a:p>
              <a:pPr defTabSz="180000"/>
              <a:r>
                <a:rPr lang="en-US" altLang="ko-KR" sz="1200" b="1" dirty="0"/>
                <a:t>	</a:t>
              </a:r>
              <a:r>
                <a:rPr lang="en-US" altLang="ko-KR" sz="1200" b="1" dirty="0" smtClean="0"/>
                <a:t>text-shadow : </a:t>
              </a:r>
              <a:r>
                <a:rPr lang="en-US" altLang="ko-KR" sz="1200" b="1" dirty="0"/>
                <a:t>3px </a:t>
              </a:r>
              <a:r>
                <a:rPr lang="en-US" altLang="ko-KR" sz="1200" b="1" dirty="0" err="1"/>
                <a:t>3px</a:t>
              </a:r>
              <a:r>
                <a:rPr lang="en-US" altLang="ko-KR" sz="1200" b="1" dirty="0"/>
                <a:t> red;</a:t>
              </a:r>
            </a:p>
            <a:p>
              <a:pPr defTabSz="180000"/>
              <a:r>
                <a:rPr lang="en-US" altLang="ko-KR" sz="1200" dirty="0" smtClean="0"/>
                <a:t>}</a:t>
              </a:r>
              <a:endParaRPr lang="ko-KR" altLang="en-US" sz="1200" dirty="0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043608" y="3568740"/>
              <a:ext cx="2825228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dirty="0" smtClean="0"/>
                <a:t>&lt;div class</a:t>
              </a:r>
              <a:r>
                <a:rPr lang="en-US" altLang="ko-KR" sz="1200" dirty="0"/>
                <a:t>="red"</a:t>
              </a:r>
              <a:r>
                <a:rPr lang="en-US" altLang="ko-KR" sz="1200" dirty="0" smtClean="0"/>
                <a:t>&gt;</a:t>
              </a:r>
              <a:r>
                <a:rPr lang="en-US" altLang="ko-KR" sz="1200" b="1" dirty="0" smtClean="0"/>
                <a:t>Drop Shadow</a:t>
              </a:r>
              <a:r>
                <a:rPr lang="en-US" altLang="ko-KR" sz="1200" dirty="0" smtClean="0"/>
                <a:t>&lt;/div&gt;</a:t>
              </a:r>
              <a:endParaRPr lang="ko-KR" alt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56996" y="2390964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14840" y="3307130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504577" y="4964446"/>
            <a:ext cx="6502677" cy="1606825"/>
            <a:chOff x="1082427" y="4607340"/>
            <a:chExt cx="6502677" cy="1606825"/>
          </a:xfrm>
        </p:grpSpPr>
        <p:grpSp>
          <p:nvGrpSpPr>
            <p:cNvPr id="10" name="그룹 9"/>
            <p:cNvGrpSpPr/>
            <p:nvPr/>
          </p:nvGrpSpPr>
          <p:grpSpPr>
            <a:xfrm>
              <a:off x="3994764" y="4829173"/>
              <a:ext cx="3590340" cy="1384992"/>
              <a:chOff x="4499992" y="4014939"/>
              <a:chExt cx="3590340" cy="138499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5559718" y="4218186"/>
                <a:ext cx="2263761" cy="461665"/>
              </a:xfrm>
              <a:prstGeom prst="rect">
                <a:avLst/>
              </a:prstGeom>
              <a:noFill/>
              <a:effectLst>
                <a:glow rad="101600">
                  <a:srgbClr val="FF5B5B"/>
                </a:glo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srgbClr val="FF5B5B"/>
                    </a:solidFill>
                    <a:effectLst>
                      <a:glow rad="114300">
                        <a:srgbClr val="FF5B5B"/>
                      </a:glow>
                    </a:effectLst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solidFill>
                    <a:srgbClr val="FF5B5B"/>
                  </a:solidFill>
                  <a:effectLst>
                    <a:glow rad="114300">
                      <a:srgbClr val="FF5B5B"/>
                    </a:glow>
                  </a:effectLst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488128" y="4124143"/>
                <a:ext cx="2263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Drop Shadow</a:t>
                </a:r>
                <a:endParaRPr lang="ko-KR" altLang="en-US" sz="2400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cxnSp>
            <p:nvCxnSpPr>
              <p:cNvPr id="53" name="직선 연결선 52"/>
              <p:cNvCxnSpPr/>
              <p:nvPr/>
            </p:nvCxnSpPr>
            <p:spPr>
              <a:xfrm>
                <a:off x="5598778" y="4088598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5684445" y="4121886"/>
                <a:ext cx="0" cy="8496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직사각형 54"/>
              <p:cNvSpPr/>
              <p:nvPr/>
            </p:nvSpPr>
            <p:spPr>
              <a:xfrm>
                <a:off x="5246868" y="4938266"/>
                <a:ext cx="873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h-shadow</a:t>
                </a:r>
              </a:p>
              <a:p>
                <a:r>
                  <a:rPr lang="en-US" altLang="ko-KR" sz="1200" dirty="0" smtClean="0"/>
                  <a:t>   (3px)</a:t>
                </a:r>
                <a:endParaRPr lang="ko-KR" altLang="en-US" sz="1200" dirty="0"/>
              </a:p>
            </p:txBody>
          </p:sp>
          <p:cxnSp>
            <p:nvCxnSpPr>
              <p:cNvPr id="56" name="직선 화살표 연결선 55"/>
              <p:cNvCxnSpPr/>
              <p:nvPr/>
            </p:nvCxnSpPr>
            <p:spPr>
              <a:xfrm>
                <a:off x="5349806" y="4861489"/>
                <a:ext cx="24897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/>
              <p:cNvCxnSpPr/>
              <p:nvPr/>
            </p:nvCxnSpPr>
            <p:spPr>
              <a:xfrm flipH="1">
                <a:off x="5683846" y="4861489"/>
                <a:ext cx="247242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 flipH="1">
                <a:off x="5277798" y="4346508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 flipH="1">
                <a:off x="5205790" y="4243587"/>
                <a:ext cx="5812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/>
              <p:nvPr/>
            </p:nvCxnSpPr>
            <p:spPr>
              <a:xfrm>
                <a:off x="5355621" y="4014939"/>
                <a:ext cx="0" cy="220181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/>
              <p:cNvCxnSpPr/>
              <p:nvPr/>
            </p:nvCxnSpPr>
            <p:spPr>
              <a:xfrm flipV="1">
                <a:off x="5355621" y="4340996"/>
                <a:ext cx="0" cy="2175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직사각형 61"/>
              <p:cNvSpPr/>
              <p:nvPr/>
            </p:nvSpPr>
            <p:spPr>
              <a:xfrm>
                <a:off x="4499992" y="4146178"/>
                <a:ext cx="8595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v-shadow</a:t>
                </a:r>
              </a:p>
              <a:p>
                <a:r>
                  <a:rPr lang="en-US" altLang="ko-KR" sz="1200" dirty="0" smtClean="0"/>
                  <a:t>   (3px)</a:t>
                </a:r>
                <a:endParaRPr lang="ko-KR" altLang="en-US" sz="1200" dirty="0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7234585" y="4828356"/>
                <a:ext cx="8557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color(red)</a:t>
                </a:r>
                <a:endParaRPr lang="ko-KR" altLang="en-US" sz="1200" dirty="0"/>
              </a:p>
            </p:txBody>
          </p:sp>
          <p:cxnSp>
            <p:nvCxnSpPr>
              <p:cNvPr id="64" name="직선 화살표 연결선 63"/>
              <p:cNvCxnSpPr>
                <a:stCxn id="63" idx="0"/>
              </p:cNvCxnSpPr>
              <p:nvPr/>
            </p:nvCxnSpPr>
            <p:spPr>
              <a:xfrm flipH="1" flipV="1">
                <a:off x="7593810" y="4573374"/>
                <a:ext cx="68649" cy="254982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직사각형 64"/>
              <p:cNvSpPr/>
              <p:nvPr/>
            </p:nvSpPr>
            <p:spPr>
              <a:xfrm>
                <a:off x="6386861" y="4854188"/>
                <a:ext cx="9356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dirty="0" smtClean="0"/>
                  <a:t>blur-radius</a:t>
                </a:r>
              </a:p>
              <a:p>
                <a:r>
                  <a:rPr lang="en-US" altLang="ko-KR" sz="1200" dirty="0" smtClean="0"/>
                  <a:t>(5px)</a:t>
                </a:r>
                <a:endParaRPr lang="ko-KR" altLang="en-US" sz="1200" dirty="0"/>
              </a:p>
            </p:txBody>
          </p:sp>
          <p:cxnSp>
            <p:nvCxnSpPr>
              <p:cNvPr id="69" name="직선 화살표 연결선 68"/>
              <p:cNvCxnSpPr>
                <a:stCxn id="65" idx="0"/>
              </p:cNvCxnSpPr>
              <p:nvPr/>
            </p:nvCxnSpPr>
            <p:spPr>
              <a:xfrm flipV="1">
                <a:off x="6854682" y="4607843"/>
                <a:ext cx="0" cy="246345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모서리가 둥근 직사각형 39"/>
            <p:cNvSpPr/>
            <p:nvPr/>
          </p:nvSpPr>
          <p:spPr>
            <a:xfrm>
              <a:off x="1082427" y="4868950"/>
              <a:ext cx="2908436" cy="658832"/>
            </a:xfrm>
            <a:prstGeom prst="roundRect">
              <a:avLst>
                <a:gd name="adj" fmla="val 48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200" dirty="0" err="1" smtClean="0"/>
                <a:t>div.blur</a:t>
              </a:r>
              <a:r>
                <a:rPr lang="en-US" altLang="ko-KR" sz="1200" dirty="0" smtClean="0"/>
                <a:t>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 smtClean="0"/>
                <a:t>text-shadow : </a:t>
              </a:r>
              <a:r>
                <a:rPr lang="en-US" altLang="ko-KR" sz="1200" b="1" dirty="0"/>
                <a:t>3px </a:t>
              </a:r>
              <a:r>
                <a:rPr lang="en-US" altLang="ko-KR" sz="1200" b="1" dirty="0" err="1"/>
                <a:t>3px</a:t>
              </a:r>
              <a:r>
                <a:rPr lang="en-US" altLang="ko-KR" sz="1200" b="1" dirty="0"/>
                <a:t> </a:t>
              </a:r>
              <a:r>
                <a:rPr lang="en-US" altLang="ko-KR" sz="1200" b="1" dirty="0" smtClean="0"/>
                <a:t>5px red;</a:t>
              </a:r>
              <a:endParaRPr lang="en-US" altLang="ko-KR" sz="1200" b="1" dirty="0"/>
            </a:p>
            <a:p>
              <a:pPr defTabSz="180000"/>
              <a:r>
                <a:rPr lang="en-US" altLang="ko-KR" sz="1200" dirty="0" smtClean="0"/>
                <a:t>}</a:t>
              </a:r>
              <a:endParaRPr lang="ko-KR" altLang="en-US" sz="1200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082427" y="5872996"/>
              <a:ext cx="2912337" cy="285036"/>
            </a:xfrm>
            <a:prstGeom prst="roundRect">
              <a:avLst>
                <a:gd name="adj" fmla="val 5616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36000" rIns="36000">
              <a:spAutoFit/>
            </a:bodyPr>
            <a:lstStyle/>
            <a:p>
              <a:r>
                <a:rPr lang="en-US" altLang="ko-KR" sz="1200" dirty="0"/>
                <a:t>&lt;div class="blur"&gt;</a:t>
              </a:r>
              <a:r>
                <a:rPr lang="en-US" altLang="ko-KR" sz="1200" b="1" dirty="0"/>
                <a:t>Drop Shadow</a:t>
              </a:r>
              <a:r>
                <a:rPr lang="en-US" altLang="ko-KR" sz="1200" dirty="0"/>
                <a:t>&lt;/div&gt;</a:t>
              </a:r>
              <a:endParaRPr lang="ko-KR" alt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97722" y="4607340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CSS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스타일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055566" y="5611386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solidFill>
                    <a:srgbClr val="C00000"/>
                  </a:solidFill>
                </a:rPr>
                <a:t>HTML </a:t>
              </a:r>
              <a:r>
                <a:rPr lang="ko-KR" altLang="en-US" sz="1100" dirty="0" smtClean="0">
                  <a:solidFill>
                    <a:srgbClr val="C00000"/>
                  </a:solidFill>
                </a:rPr>
                <a:t>코드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1435309" y="4878853"/>
            <a:ext cx="7025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36" y="1717957"/>
            <a:ext cx="7164288" cy="145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2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CSS3 </a:t>
            </a:r>
            <a:r>
              <a:rPr lang="ko-KR" altLang="en-US" dirty="0" smtClean="0"/>
              <a:t>스타일 시트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&lt;span&gt; </a:t>
            </a:r>
            <a:r>
              <a:rPr lang="ko-KR" altLang="en-US" dirty="0" smtClean="0"/>
              <a:t>텍스트를 </a:t>
            </a:r>
            <a:r>
              <a:rPr lang="en-US" altLang="ko-KR" dirty="0" smtClean="0"/>
              <a:t>20</a:t>
            </a:r>
            <a:r>
              <a:rPr lang="ko-KR" altLang="en-US" dirty="0" smtClean="0"/>
              <a:t>픽셀 </a:t>
            </a:r>
            <a:r>
              <a:rPr lang="en-US" altLang="ko-KR" dirty="0" smtClean="0"/>
              <a:t>blue</a:t>
            </a:r>
            <a:r>
              <a:rPr lang="ko-KR" altLang="en-US" dirty="0" smtClean="0"/>
              <a:t>로 출력하는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스타일시트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CSS3 </a:t>
            </a:r>
            <a:r>
              <a:rPr lang="ko-KR" altLang="en-US" dirty="0" smtClean="0"/>
              <a:t>스타일 시트를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페이지에 적용하도록 만든 이름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스타일 속성 이름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200</a:t>
            </a:r>
            <a:r>
              <a:rPr lang="ko-KR" altLang="en-US" dirty="0" smtClean="0"/>
              <a:t>개 정도의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있음</a:t>
            </a:r>
          </a:p>
          <a:p>
            <a:pPr lvl="1"/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프로퍼티의</a:t>
            </a:r>
            <a:r>
              <a:rPr lang="ko-KR" altLang="en-US" dirty="0" smtClean="0"/>
              <a:t> 값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주석문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스타일 시트 내에 붙이는 설명문으로 </a:t>
            </a:r>
            <a:r>
              <a:rPr lang="en-US" altLang="ko-KR" dirty="0" smtClean="0"/>
              <a:t>/* ... */. </a:t>
            </a:r>
            <a:r>
              <a:rPr lang="ko-KR" altLang="en-US" dirty="0" smtClean="0"/>
              <a:t>여러 줄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아무 위치에나 사용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대소문자 구분 없음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419425" y="5905023"/>
            <a:ext cx="3594570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body 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BODY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65" y="1844824"/>
            <a:ext cx="7035165" cy="13315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12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4–19 text-shadow</a:t>
            </a:r>
            <a:r>
              <a:rPr lang="ko-KR" altLang="en-US" dirty="0" smtClean="0"/>
              <a:t>로 </a:t>
            </a:r>
            <a:r>
              <a:rPr lang="ko-KR" altLang="en-US" dirty="0"/>
              <a:t>텍스트 그림자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12648" y="1482813"/>
            <a:ext cx="3216089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&lt;html&gt;&lt;head&gt;&lt;title&gt;</a:t>
            </a:r>
            <a:r>
              <a:rPr lang="ko-KR" altLang="en-US" sz="1000" dirty="0"/>
              <a:t>텍스트 그림자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b="1" dirty="0"/>
              <a:t>div { </a:t>
            </a:r>
          </a:p>
          <a:p>
            <a:pPr defTabSz="180000"/>
            <a:r>
              <a:rPr lang="en-US" altLang="ko-KR" sz="1000" dirty="0" smtClean="0"/>
              <a:t>	font : </a:t>
            </a:r>
            <a:r>
              <a:rPr lang="en-US" altLang="ko-KR" sz="1000" dirty="0"/>
              <a:t>normal 24px </a:t>
            </a:r>
            <a:r>
              <a:rPr lang="en-US" altLang="ko-KR" sz="1000" dirty="0" err="1" smtClean="0"/>
              <a:t>verdana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dropText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redText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 red;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blurText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3px </a:t>
            </a:r>
            <a:r>
              <a:rPr lang="en-US" altLang="ko-KR" sz="1000" dirty="0" err="1"/>
              <a:t>3px</a:t>
            </a:r>
            <a:r>
              <a:rPr lang="en-US" altLang="ko-KR" sz="1000" dirty="0"/>
              <a:t> 5px </a:t>
            </a:r>
            <a:r>
              <a:rPr lang="en-US" altLang="ko-KR" sz="1000" dirty="0" err="1"/>
              <a:t>skyBlue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glowEffect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0px </a:t>
            </a:r>
            <a:r>
              <a:rPr lang="en-US" altLang="ko-KR" sz="1000" dirty="0" err="1"/>
              <a:t>0px</a:t>
            </a:r>
            <a:r>
              <a:rPr lang="en-US" altLang="ko-KR" sz="1000" dirty="0"/>
              <a:t> 3px red;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wordArtEffect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color : white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0px </a:t>
            </a:r>
            <a:r>
              <a:rPr lang="en-US" altLang="ko-KR" sz="1000" dirty="0" err="1"/>
              <a:t>0px</a:t>
            </a:r>
            <a:r>
              <a:rPr lang="en-US" altLang="ko-KR" sz="1000" dirty="0"/>
              <a:t> 3px </a:t>
            </a:r>
            <a:r>
              <a:rPr lang="en-US" altLang="ko-KR" sz="1000" dirty="0" err="1"/>
              <a:t>darkBlue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threeDEffect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color : white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2px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4px black;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.</a:t>
            </a:r>
            <a:r>
              <a:rPr lang="en-US" altLang="ko-KR" sz="1000" dirty="0" err="1"/>
              <a:t>multiEffect</a:t>
            </a:r>
            <a:r>
              <a:rPr lang="en-US" altLang="ko-KR" sz="1000" dirty="0"/>
              <a:t> { </a:t>
            </a:r>
          </a:p>
          <a:p>
            <a:pPr defTabSz="180000"/>
            <a:r>
              <a:rPr lang="en-US" altLang="ko-KR" sz="1000" dirty="0" smtClean="0"/>
              <a:t>	color : </a:t>
            </a:r>
            <a:r>
              <a:rPr lang="en-US" altLang="ko-KR" sz="1000" dirty="0"/>
              <a:t>yellow;</a:t>
            </a:r>
          </a:p>
          <a:p>
            <a:pPr defTabSz="180000"/>
            <a:r>
              <a:rPr lang="en-US" altLang="ko-KR" sz="1000" dirty="0" smtClean="0"/>
              <a:t>	text-shadow : </a:t>
            </a:r>
            <a:r>
              <a:rPr lang="en-US" altLang="ko-KR" sz="1000" dirty="0"/>
              <a:t>2px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</a:t>
            </a:r>
            <a:r>
              <a:rPr lang="en-US" altLang="ko-KR" sz="1000" dirty="0" err="1"/>
              <a:t>2px</a:t>
            </a:r>
            <a:r>
              <a:rPr lang="en-US" altLang="ko-KR" sz="1000" dirty="0"/>
              <a:t> black, </a:t>
            </a:r>
          </a:p>
          <a:p>
            <a:pPr defTabSz="180000"/>
            <a:r>
              <a:rPr lang="en-US" altLang="ko-KR" sz="1000" dirty="0" smtClean="0"/>
              <a:t>					0 </a:t>
            </a:r>
            <a:r>
              <a:rPr lang="en-US" altLang="ko-KR" sz="1000" dirty="0"/>
              <a:t>0 25px blue, 0 0 5px </a:t>
            </a:r>
            <a:r>
              <a:rPr lang="en-US" altLang="ko-KR" sz="1000" dirty="0" err="1"/>
              <a:t>darkblue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&lt;/style&gt;&lt;/head</a:t>
            </a:r>
            <a:r>
              <a:rPr lang="en-US" altLang="ko-KR" sz="1000" dirty="0" smtClean="0"/>
              <a:t>&gt;</a:t>
            </a:r>
            <a:endParaRPr lang="en-US" altLang="ko-KR" sz="1000" dirty="0"/>
          </a:p>
        </p:txBody>
      </p:sp>
      <p:sp>
        <p:nvSpPr>
          <p:cNvPr id="6" name="직사각형 5"/>
          <p:cNvSpPr/>
          <p:nvPr/>
        </p:nvSpPr>
        <p:spPr>
          <a:xfrm>
            <a:off x="4139952" y="1482813"/>
            <a:ext cx="4572000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텍스트 그림자 만들기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dropText</a:t>
            </a:r>
            <a:r>
              <a:rPr lang="en-US" altLang="ko-KR" sz="1000" dirty="0"/>
              <a:t>"&gt;Drop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redText</a:t>
            </a:r>
            <a:r>
              <a:rPr lang="en-US" altLang="ko-KR" sz="1000" dirty="0"/>
              <a:t>"&gt;Color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blurText</a:t>
            </a:r>
            <a:r>
              <a:rPr lang="en-US" altLang="ko-KR" sz="1000" dirty="0"/>
              <a:t>"&gt;Blur Shadow&lt;/div&gt;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glowEffect</a:t>
            </a:r>
            <a:r>
              <a:rPr lang="en-US" altLang="ko-KR" sz="1000" dirty="0"/>
              <a:t>"&gt;Glow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wordArtEffect</a:t>
            </a:r>
            <a:r>
              <a:rPr lang="en-US" altLang="ko-KR" sz="1000" dirty="0"/>
              <a:t>"&gt;WordArt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threeDEffect</a:t>
            </a:r>
            <a:r>
              <a:rPr lang="en-US" altLang="ko-KR" sz="1000" dirty="0"/>
              <a:t>"&gt;3D Effect&lt;/div&gt;</a:t>
            </a:r>
          </a:p>
          <a:p>
            <a:pPr defTabSz="180000"/>
            <a:r>
              <a:rPr lang="en-US" altLang="ko-KR" sz="1000" dirty="0"/>
              <a:t>&lt;div class="</a:t>
            </a:r>
            <a:r>
              <a:rPr lang="en-US" altLang="ko-KR" sz="1000" dirty="0" err="1"/>
              <a:t>multiEffect</a:t>
            </a:r>
            <a:r>
              <a:rPr lang="en-US" altLang="ko-KR" sz="1000" dirty="0"/>
              <a:t>"&gt;Multiple Shadow Effect&lt;/div&gt;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3212976"/>
            <a:ext cx="2477274" cy="34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3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박스 그림자</a:t>
            </a:r>
            <a:r>
              <a:rPr lang="en-US" altLang="ko-KR" dirty="0"/>
              <a:t>, </a:t>
            </a:r>
            <a:r>
              <a:rPr lang="en-US" altLang="ko-KR" dirty="0" smtClean="0"/>
              <a:t>box-shadow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box-shadow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1"/>
            <a:r>
              <a:rPr lang="ko-KR" altLang="en-US" dirty="0"/>
              <a:t>박스 전체에 그림자 효과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33" y="2420888"/>
            <a:ext cx="7918630" cy="10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7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4–20 box-shadow</a:t>
            </a:r>
            <a:r>
              <a:rPr lang="ko-KR" altLang="en-US" dirty="0" smtClean="0"/>
              <a:t>로 </a:t>
            </a:r>
            <a:r>
              <a:rPr lang="ko-KR" altLang="en-US" dirty="0"/>
              <a:t>박스 그림자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975" y="1384443"/>
            <a:ext cx="3800233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&lt;title&gt;div </a:t>
            </a:r>
            <a:r>
              <a:rPr lang="ko-KR" altLang="en-US" sz="1200" dirty="0" smtClean="0"/>
              <a:t>박스에 그림자 만들기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redBox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box-shadow : </a:t>
            </a:r>
            <a:r>
              <a:rPr lang="en-US" altLang="ko-KR" sz="1200" b="1" dirty="0"/>
              <a:t>10px </a:t>
            </a:r>
            <a:r>
              <a:rPr lang="en-US" altLang="ko-KR" sz="1200" b="1" dirty="0" err="1"/>
              <a:t>10px</a:t>
            </a:r>
            <a:r>
              <a:rPr lang="en-US" altLang="ko-KR" sz="1200" b="1" dirty="0"/>
              <a:t> red;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blurBox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box-shadow : </a:t>
            </a:r>
            <a:r>
              <a:rPr lang="en-US" altLang="ko-KR" sz="1200" b="1" dirty="0"/>
              <a:t>10px </a:t>
            </a:r>
            <a:r>
              <a:rPr lang="en-US" altLang="ko-KR" sz="1200" b="1" dirty="0" err="1"/>
              <a:t>10px</a:t>
            </a:r>
            <a:r>
              <a:rPr lang="en-US" altLang="ko-KR" sz="1200" b="1" dirty="0"/>
              <a:t> 5px </a:t>
            </a:r>
            <a:r>
              <a:rPr lang="en-US" altLang="ko-KR" sz="1200" b="1" dirty="0" err="1"/>
              <a:t>skyBlue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.</a:t>
            </a:r>
            <a:r>
              <a:rPr lang="en-US" altLang="ko-KR" sz="1200" dirty="0" err="1"/>
              <a:t>multiEffect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box-shadow : </a:t>
            </a:r>
            <a:r>
              <a:rPr lang="en-US" altLang="ko-KR" sz="1200" b="1" dirty="0"/>
              <a:t>2px </a:t>
            </a:r>
            <a:r>
              <a:rPr lang="en-US" altLang="ko-KR" sz="1200" b="1" dirty="0" err="1"/>
              <a:t>2px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2px</a:t>
            </a:r>
            <a:r>
              <a:rPr lang="en-US" altLang="ko-KR" sz="1200" b="1" dirty="0"/>
              <a:t> black, </a:t>
            </a:r>
          </a:p>
          <a:p>
            <a:pPr defTabSz="180000"/>
            <a:r>
              <a:rPr lang="en-US" altLang="ko-KR" sz="1200" b="1" dirty="0" smtClean="0"/>
              <a:t>			    			0 </a:t>
            </a:r>
            <a:r>
              <a:rPr lang="en-US" altLang="ko-KR" sz="1200" b="1" dirty="0"/>
              <a:t>0 25px blue,</a:t>
            </a:r>
          </a:p>
          <a:p>
            <a:pPr defTabSz="180000"/>
            <a:r>
              <a:rPr lang="en-US" altLang="ko-KR" sz="1200" b="1" dirty="0" smtClean="0"/>
              <a:t>						   </a:t>
            </a:r>
            <a:r>
              <a:rPr lang="en-US" altLang="ko-KR" sz="1200" b="1" dirty="0"/>
              <a:t>0 0 5px </a:t>
            </a:r>
            <a:r>
              <a:rPr lang="en-US" altLang="ko-KR" sz="1200" b="1" dirty="0" err="1"/>
              <a:t>darkblue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div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width </a:t>
            </a:r>
            <a:r>
              <a:rPr lang="en-US" altLang="ko-KR" sz="1200" dirty="0"/>
              <a:t>: 150px;</a:t>
            </a:r>
          </a:p>
          <a:p>
            <a:pPr defTabSz="180000"/>
            <a:r>
              <a:rPr lang="en-US" altLang="ko-KR" sz="1200" dirty="0" smtClean="0"/>
              <a:t>	height </a:t>
            </a:r>
            <a:r>
              <a:rPr lang="en-US" altLang="ko-KR" sz="1200" dirty="0"/>
              <a:t>: 70px;</a:t>
            </a:r>
          </a:p>
          <a:p>
            <a:pPr defTabSz="180000"/>
            <a:r>
              <a:rPr lang="en-US" altLang="ko-KR" sz="1200" dirty="0"/>
              <a:t>    padding : 10px; </a:t>
            </a:r>
          </a:p>
          <a:p>
            <a:pPr defTabSz="180000"/>
            <a:r>
              <a:rPr lang="en-US" altLang="ko-KR" sz="1200" dirty="0"/>
              <a:t>    </a:t>
            </a:r>
            <a:r>
              <a:rPr lang="en-US" altLang="ko-KR" sz="1200" dirty="0" smtClean="0"/>
              <a:t>border : </a:t>
            </a:r>
            <a:r>
              <a:rPr lang="en-US" altLang="ko-KR" sz="1200" dirty="0"/>
              <a:t>10px solid </a:t>
            </a:r>
            <a:r>
              <a:rPr lang="en-US" altLang="ko-KR" sz="1200" dirty="0" err="1"/>
              <a:t>lightgray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    background-image :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("media/spongebob.png");</a:t>
            </a:r>
          </a:p>
          <a:p>
            <a:pPr defTabSz="180000"/>
            <a:r>
              <a:rPr lang="en-US" altLang="ko-KR" sz="1200" dirty="0"/>
              <a:t>    background-size : 150px 100px;</a:t>
            </a:r>
          </a:p>
          <a:p>
            <a:pPr defTabSz="180000"/>
            <a:r>
              <a:rPr lang="en-US" altLang="ko-KR" sz="1200" dirty="0"/>
              <a:t>    background-repeat : no-repeat;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2898276" y="4221088"/>
            <a:ext cx="358214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박스 그림자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redBox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blurBox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 class="</a:t>
            </a:r>
            <a:r>
              <a:rPr lang="en-US" altLang="ko-KR" sz="1200" dirty="0" err="1"/>
              <a:t>multiEffect</a:t>
            </a:r>
            <a:r>
              <a:rPr lang="en-US" altLang="ko-KR" sz="1200" dirty="0"/>
              <a:t>"&gt;</a:t>
            </a:r>
            <a:r>
              <a:rPr lang="ko-KR" altLang="en-US" sz="1200" dirty="0" err="1"/>
              <a:t>뚱이와</a:t>
            </a:r>
            <a:r>
              <a:rPr lang="ko-KR" altLang="en-US" sz="1200" dirty="0"/>
              <a:t> 함께</a:t>
            </a:r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484784"/>
            <a:ext cx="2207537" cy="489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6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마우스 커서 제어</a:t>
            </a:r>
            <a:r>
              <a:rPr lang="en-US" altLang="ko-KR" dirty="0"/>
              <a:t>, </a:t>
            </a:r>
            <a:r>
              <a:rPr lang="en-US" altLang="ko-KR" dirty="0" smtClean="0"/>
              <a:t>cursor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cursor </a:t>
            </a:r>
            <a:r>
              <a:rPr lang="ko-KR" altLang="en-US" dirty="0" err="1"/>
              <a:t>프로퍼티</a:t>
            </a:r>
            <a:endParaRPr lang="ko-KR" altLang="en-US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 위에 마우스가 올라갈 때 </a:t>
            </a:r>
            <a:r>
              <a:rPr lang="ko-KR" altLang="en-US" dirty="0" smtClean="0"/>
              <a:t>마우스의 </a:t>
            </a:r>
            <a:r>
              <a:rPr lang="ko-KR" altLang="en-US" dirty="0"/>
              <a:t>커서 </a:t>
            </a:r>
            <a:r>
              <a:rPr lang="ko-KR" altLang="en-US" dirty="0" smtClean="0"/>
              <a:t>모양 지정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cursor </a:t>
            </a:r>
            <a:r>
              <a:rPr lang="ko-KR" altLang="en-US" dirty="0" err="1"/>
              <a:t>프로퍼티</a:t>
            </a:r>
            <a:r>
              <a:rPr lang="ko-KR" altLang="en-US" dirty="0"/>
              <a:t> 값에 따른 다양한 </a:t>
            </a:r>
            <a:r>
              <a:rPr lang="ko-KR" altLang="en-US" dirty="0" smtClean="0"/>
              <a:t>커서 </a:t>
            </a:r>
            <a:r>
              <a:rPr lang="ko-KR" altLang="en-US" dirty="0"/>
              <a:t>모양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653136"/>
            <a:ext cx="5722730" cy="16791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29" y="2348880"/>
            <a:ext cx="7851371" cy="132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0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 smtClean="0"/>
              <a:t>예제 </a:t>
            </a:r>
            <a:r>
              <a:rPr lang="en-US" altLang="ko-KR" dirty="0" smtClean="0"/>
              <a:t>4–21 </a:t>
            </a:r>
            <a:r>
              <a:rPr lang="ko-KR" altLang="en-US" dirty="0"/>
              <a:t>마우스 커서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39918" y="1628800"/>
            <a:ext cx="5291391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&lt;head&gt;&lt;title&gt;</a:t>
            </a:r>
            <a:r>
              <a:rPr lang="ko-KR" altLang="en-US" sz="1400" dirty="0"/>
              <a:t>마우스 커서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마우스 커서</a:t>
            </a:r>
            <a:r>
              <a:rPr lang="en-US" altLang="ko-KR" sz="1400" dirty="0"/>
              <a:t>&lt;/h3&gt;</a:t>
            </a:r>
          </a:p>
          <a:p>
            <a:r>
              <a:rPr lang="ko-KR" altLang="en-US" sz="1400" dirty="0"/>
              <a:t>아래에 마우스를 오려 보세요</a:t>
            </a:r>
            <a:r>
              <a:rPr lang="en-US" altLang="ko-KR" sz="1400" dirty="0"/>
              <a:t>. </a:t>
            </a:r>
            <a:r>
              <a:rPr lang="ko-KR" altLang="en-US" sz="1400" dirty="0"/>
              <a:t>커서가 변합니다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crosshair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십자 </a:t>
            </a:r>
            <a:r>
              <a:rPr lang="ko-KR" altLang="en-US" sz="1400" dirty="0"/>
              <a:t>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help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도움말 </a:t>
            </a:r>
            <a:r>
              <a:rPr lang="ko-KR" altLang="en-US" sz="1400" dirty="0"/>
              <a:t>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pointer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포인터 </a:t>
            </a:r>
            <a:r>
              <a:rPr lang="ko-KR" altLang="en-US" sz="1400" dirty="0"/>
              <a:t>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progress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프로그램 </a:t>
            </a:r>
            <a:r>
              <a:rPr lang="ko-KR" altLang="en-US" sz="1400" dirty="0"/>
              <a:t>실행 중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&lt;p style="</a:t>
            </a:r>
            <a:r>
              <a:rPr lang="en-US" altLang="ko-KR" sz="1400" b="1" dirty="0" smtClean="0"/>
              <a:t>cursor: n-resize</a:t>
            </a:r>
            <a:r>
              <a:rPr lang="en-US" altLang="ko-KR" sz="1400" dirty="0" smtClean="0"/>
              <a:t>"&gt;</a:t>
            </a:r>
            <a:r>
              <a:rPr lang="ko-KR" altLang="en-US" sz="1400" dirty="0" smtClean="0"/>
              <a:t>상하 </a:t>
            </a:r>
            <a:r>
              <a:rPr lang="ko-KR" altLang="en-US" sz="1400" dirty="0"/>
              <a:t>크기 조절 모양 커서</a:t>
            </a:r>
            <a:r>
              <a:rPr lang="en-US" altLang="ko-KR" sz="1400" dirty="0"/>
              <a:t>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185904" y="1628800"/>
            <a:ext cx="2314467" cy="3649043"/>
            <a:chOff x="5781960" y="1628800"/>
            <a:chExt cx="2314467" cy="364904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1960" y="1628800"/>
              <a:ext cx="2314467" cy="364904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4241" y="3857244"/>
              <a:ext cx="1152128" cy="317516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6438934" y="3857244"/>
              <a:ext cx="294109" cy="308053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자유형 9"/>
          <p:cNvSpPr/>
          <p:nvPr/>
        </p:nvSpPr>
        <p:spPr>
          <a:xfrm>
            <a:off x="4615904" y="3717032"/>
            <a:ext cx="2251509" cy="462670"/>
          </a:xfrm>
          <a:custGeom>
            <a:avLst/>
            <a:gdLst>
              <a:gd name="connsiteX0" fmla="*/ 0 w 1769165"/>
              <a:gd name="connsiteY0" fmla="*/ 3181 h 443336"/>
              <a:gd name="connsiteX1" fmla="*/ 735496 w 1769165"/>
              <a:gd name="connsiteY1" fmla="*/ 62816 h 443336"/>
              <a:gd name="connsiteX2" fmla="*/ 1133061 w 1769165"/>
              <a:gd name="connsiteY2" fmla="*/ 430564 h 443336"/>
              <a:gd name="connsiteX3" fmla="*/ 1769165 w 1769165"/>
              <a:gd name="connsiteY3" fmla="*/ 351051 h 44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9165" h="443336">
                <a:moveTo>
                  <a:pt x="0" y="3181"/>
                </a:moveTo>
                <a:cubicBezTo>
                  <a:pt x="273326" y="-2617"/>
                  <a:pt x="546653" y="-8414"/>
                  <a:pt x="735496" y="62816"/>
                </a:cubicBezTo>
                <a:cubicBezTo>
                  <a:pt x="924339" y="134046"/>
                  <a:pt x="960783" y="382525"/>
                  <a:pt x="1133061" y="430564"/>
                </a:cubicBezTo>
                <a:cubicBezTo>
                  <a:pt x="1305339" y="478603"/>
                  <a:pt x="1673087" y="377555"/>
                  <a:pt x="1769165" y="35105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3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</a:t>
            </a:r>
            <a:r>
              <a:rPr lang="ko-KR" altLang="en-US" smtClean="0"/>
              <a:t>문서에 </a:t>
            </a:r>
            <a:r>
              <a:rPr lang="en-US" altLang="ko-KR" smtClean="0"/>
              <a:t>CSS3 </a:t>
            </a:r>
            <a:r>
              <a:rPr lang="ko-KR" altLang="en-US" smtClean="0"/>
              <a:t>스타일 시트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문서에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 시트 만드는 방법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&lt;style&gt;&lt;/style&gt; </a:t>
            </a:r>
            <a:r>
              <a:rPr lang="ko-KR" altLang="en-US" dirty="0" smtClean="0"/>
              <a:t>태그에 스타일 시트 작성</a:t>
            </a:r>
          </a:p>
          <a:p>
            <a:pPr lvl="1"/>
            <a:r>
              <a:rPr lang="en-US" altLang="ko-KR" dirty="0" smtClean="0"/>
              <a:t>style </a:t>
            </a:r>
            <a:r>
              <a:rPr lang="ko-KR" altLang="en-US" dirty="0" smtClean="0"/>
              <a:t>속성에 스타일 시트 작성</a:t>
            </a:r>
          </a:p>
          <a:p>
            <a:pPr lvl="1"/>
            <a:r>
              <a:rPr lang="ko-KR" altLang="en-US" dirty="0" smtClean="0"/>
              <a:t>스타일 시트를 별도 파일로 작성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&lt;link&gt; </a:t>
            </a:r>
            <a:r>
              <a:rPr lang="ko-KR" altLang="en-US" dirty="0" smtClean="0"/>
              <a:t>태그나 </a:t>
            </a:r>
            <a:r>
              <a:rPr lang="en-US" altLang="ko-KR" dirty="0" smtClean="0"/>
              <a:t>@import</a:t>
            </a:r>
            <a:r>
              <a:rPr lang="ko-KR" altLang="en-US" dirty="0" smtClean="0"/>
              <a:t>로 불러 사용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53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&lt;style&gt; </a:t>
            </a:r>
            <a:r>
              <a:rPr lang="ko-KR" altLang="en-US" smtClean="0"/>
              <a:t>태그에 스타일 시트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전형적인 모양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&lt;style&gt; </a:t>
            </a:r>
            <a:r>
              <a:rPr lang="ko-KR" altLang="en-US" dirty="0" smtClean="0"/>
              <a:t>태그는 </a:t>
            </a:r>
            <a:r>
              <a:rPr lang="en-US" altLang="ko-KR" dirty="0" smtClean="0"/>
              <a:t>&lt;head&gt; </a:t>
            </a:r>
            <a:r>
              <a:rPr lang="ko-KR" altLang="en-US" dirty="0" smtClean="0"/>
              <a:t>태그 내에서만 사용</a:t>
            </a:r>
          </a:p>
          <a:p>
            <a:pPr lvl="1"/>
            <a:r>
              <a:rPr lang="en-US" altLang="ko-KR" dirty="0" smtClean="0"/>
              <a:t>&lt;style&gt; </a:t>
            </a:r>
            <a:r>
              <a:rPr lang="ko-KR" altLang="en-US" dirty="0" smtClean="0"/>
              <a:t>태그는 여러 번 작성 가능</a:t>
            </a:r>
            <a:endParaRPr lang="en-US" altLang="ko-KR" dirty="0"/>
          </a:p>
          <a:p>
            <a:pPr lvl="2"/>
            <a:r>
              <a:rPr lang="ko-KR" altLang="en-US" dirty="0" smtClean="0"/>
              <a:t>스타일 시트들이 합쳐 사용</a:t>
            </a:r>
          </a:p>
          <a:p>
            <a:pPr lvl="1"/>
            <a:r>
              <a:rPr lang="en-US" altLang="ko-KR" dirty="0" smtClean="0"/>
              <a:t>&lt;style&gt; </a:t>
            </a:r>
            <a:r>
              <a:rPr lang="ko-KR" altLang="en-US" dirty="0" smtClean="0"/>
              <a:t>태그에 작성된 스타일 시트는 웹 페이지 전체에 적용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75656" y="1916832"/>
            <a:ext cx="572409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body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background-color :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mistyrose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h3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color : purple;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&lt;style&gt;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hr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border : 5px solid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yellowgreen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span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color : blue; font-size : 20px; }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&lt;/style&gt;	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881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309" y="2243171"/>
            <a:ext cx="2578657" cy="255398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4-3 &lt;style&gt; </a:t>
            </a:r>
            <a:r>
              <a:rPr lang="ko-KR" altLang="en-US" dirty="0"/>
              <a:t>태그로 스타일 시트 만들기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412776"/>
            <a:ext cx="4874820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&gt;&lt;</a:t>
            </a:r>
            <a:r>
              <a:rPr lang="en-US" altLang="ko-KR" sz="1400" dirty="0"/>
              <a:t>title&gt;&amp;</a:t>
            </a:r>
            <a:r>
              <a:rPr lang="en-US" altLang="ko-KR" sz="1400" dirty="0" err="1"/>
              <a:t>lt;style&amp;gt</a:t>
            </a:r>
            <a:r>
              <a:rPr lang="en-US" altLang="ko-KR" sz="1400" dirty="0"/>
              <a:t>;</a:t>
            </a:r>
            <a:r>
              <a:rPr lang="ko-KR" altLang="en-US" sz="1400" dirty="0"/>
              <a:t> 태그로 스타일 만들기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b="1" dirty="0" smtClean="0"/>
              <a:t>body </a:t>
            </a:r>
            <a:r>
              <a:rPr lang="en-US" altLang="ko-KR" sz="1400" b="1" dirty="0"/>
              <a:t>{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background-color :  </a:t>
            </a:r>
            <a:r>
              <a:rPr lang="en-US" altLang="ko-KR" sz="1400" b="1" dirty="0"/>
              <a:t>linen;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color : </a:t>
            </a:r>
            <a:r>
              <a:rPr lang="en-US" altLang="ko-KR" sz="1400" b="1" dirty="0" err="1"/>
              <a:t>blueviolet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 smtClean="0"/>
              <a:t>	margin-left : 30px;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margin-right : 30px;</a:t>
            </a:r>
          </a:p>
          <a:p>
            <a:pPr defTabSz="180000"/>
            <a:r>
              <a:rPr lang="en-US" altLang="ko-KR" sz="1400" b="1" dirty="0" smtClean="0"/>
              <a:t>}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h3 </a:t>
            </a:r>
            <a:r>
              <a:rPr lang="en-US" altLang="ko-KR" sz="1400" b="1" dirty="0"/>
              <a:t>{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text-align : center</a:t>
            </a:r>
            <a:r>
              <a:rPr lang="en-US" altLang="ko-KR" sz="1400" b="1" dirty="0"/>
              <a:t>; 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color : </a:t>
            </a:r>
            <a:r>
              <a:rPr lang="en-US" altLang="ko-KR" sz="1400" b="1" dirty="0" err="1" smtClean="0"/>
              <a:t>darkred</a:t>
            </a:r>
            <a:r>
              <a:rPr lang="en-US" altLang="ko-KR" sz="1400" b="1" dirty="0" smtClean="0"/>
              <a:t>;</a:t>
            </a:r>
          </a:p>
          <a:p>
            <a:pPr defTabSz="180000"/>
            <a:r>
              <a:rPr lang="en-US" altLang="ko-KR" sz="1400" b="1" dirty="0" smtClean="0"/>
              <a:t> </a:t>
            </a:r>
            <a:r>
              <a:rPr lang="en-US" altLang="ko-KR" sz="1400" b="1" dirty="0"/>
              <a:t>}</a:t>
            </a:r>
          </a:p>
          <a:p>
            <a:pPr defTabSz="180000"/>
            <a:r>
              <a:rPr lang="en-US" altLang="ko-KR" sz="1400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 err="1"/>
              <a:t>소연재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저는 체조 선수 </a:t>
            </a:r>
            <a:r>
              <a:rPr lang="ko-KR" altLang="en-US" sz="1400" dirty="0" err="1"/>
              <a:t>소연재입니다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음악을 들으면서 </a:t>
            </a:r>
            <a:endParaRPr lang="en-US" altLang="ko-KR" sz="1400" dirty="0" smtClean="0"/>
          </a:p>
          <a:p>
            <a:pPr defTabSz="180000"/>
            <a:r>
              <a:rPr lang="ko-KR" altLang="en-US" sz="1400" dirty="0" err="1" smtClean="0"/>
              <a:t>책읽기를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좋아합니다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김치 </a:t>
            </a:r>
            <a:r>
              <a:rPr lang="ko-KR" altLang="en-US" sz="1400" dirty="0"/>
              <a:t>찌개와 막국수 무척 </a:t>
            </a:r>
            <a:endParaRPr lang="en-US" altLang="ko-KR" sz="1400" dirty="0" smtClean="0"/>
          </a:p>
          <a:p>
            <a:pPr defTabSz="180000"/>
            <a:r>
              <a:rPr lang="ko-KR" altLang="en-US" sz="1400" dirty="0" smtClean="0"/>
              <a:t>좋아합니다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912472" y="5527097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176651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912472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196178" y="5527097"/>
            <a:ext cx="264179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460357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196178" y="4807017"/>
            <a:ext cx="0" cy="7920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5780099" y="5631789"/>
            <a:ext cx="11368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/>
              <a:t>margin-left:30px</a:t>
            </a:r>
            <a:endParaRPr lang="ko-KR" altLang="en-US" sz="1000" dirty="0"/>
          </a:p>
        </p:txBody>
      </p:sp>
      <p:sp>
        <p:nvSpPr>
          <p:cNvPr id="20" name="직사각형 19"/>
          <p:cNvSpPr/>
          <p:nvPr/>
        </p:nvSpPr>
        <p:spPr>
          <a:xfrm>
            <a:off x="7452245" y="5631789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margin-right:30px</a:t>
            </a:r>
            <a:endParaRPr lang="ko-KR" altLang="en-US" sz="1000" dirty="0"/>
          </a:p>
        </p:txBody>
      </p:sp>
      <p:sp>
        <p:nvSpPr>
          <p:cNvPr id="21" name="자유형 20"/>
          <p:cNvSpPr/>
          <p:nvPr/>
        </p:nvSpPr>
        <p:spPr>
          <a:xfrm>
            <a:off x="5527337" y="2719557"/>
            <a:ext cx="506544" cy="571990"/>
          </a:xfrm>
          <a:custGeom>
            <a:avLst/>
            <a:gdLst>
              <a:gd name="connsiteX0" fmla="*/ 0 w 524786"/>
              <a:gd name="connsiteY0" fmla="*/ 0 h 1240404"/>
              <a:gd name="connsiteX1" fmla="*/ 87465 w 524786"/>
              <a:gd name="connsiteY1" fmla="*/ 1009816 h 1240404"/>
              <a:gd name="connsiteX2" fmla="*/ 524786 w 524786"/>
              <a:gd name="connsiteY2" fmla="*/ 1240404 h 124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4786" h="1240404">
                <a:moveTo>
                  <a:pt x="0" y="0"/>
                </a:moveTo>
                <a:cubicBezTo>
                  <a:pt x="0" y="401541"/>
                  <a:pt x="1" y="803082"/>
                  <a:pt x="87465" y="1009816"/>
                </a:cubicBezTo>
                <a:cubicBezTo>
                  <a:pt x="174929" y="1216550"/>
                  <a:pt x="349857" y="1228477"/>
                  <a:pt x="524786" y="1240404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256993" y="2502761"/>
            <a:ext cx="6383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linen </a:t>
            </a:r>
            <a:r>
              <a:rPr lang="ko-KR" altLang="en-US" sz="1000" dirty="0" smtClean="0"/>
              <a:t>색</a:t>
            </a:r>
            <a:endParaRPr lang="ko-KR" altLang="en-US" sz="1000" dirty="0"/>
          </a:p>
        </p:txBody>
      </p:sp>
      <p:sp>
        <p:nvSpPr>
          <p:cNvPr id="23" name="직사각형 22"/>
          <p:cNvSpPr/>
          <p:nvPr/>
        </p:nvSpPr>
        <p:spPr>
          <a:xfrm>
            <a:off x="6697153" y="4993491"/>
            <a:ext cx="9268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 smtClean="0"/>
              <a:t>blueviolet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색</a:t>
            </a:r>
            <a:endParaRPr lang="ko-KR" altLang="en-US" sz="1000" dirty="0"/>
          </a:p>
        </p:txBody>
      </p:sp>
      <p:sp>
        <p:nvSpPr>
          <p:cNvPr id="24" name="자유형 23"/>
          <p:cNvSpPr/>
          <p:nvPr/>
        </p:nvSpPr>
        <p:spPr>
          <a:xfrm>
            <a:off x="7091959" y="4515683"/>
            <a:ext cx="15903" cy="477079"/>
          </a:xfrm>
          <a:custGeom>
            <a:avLst/>
            <a:gdLst>
              <a:gd name="connsiteX0" fmla="*/ 0 w 15903"/>
              <a:gd name="connsiteY0" fmla="*/ 477079 h 477079"/>
              <a:gd name="connsiteX1" fmla="*/ 15903 w 15903"/>
              <a:gd name="connsiteY1" fmla="*/ 0 h 47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903" h="477079">
                <a:moveTo>
                  <a:pt x="0" y="477079"/>
                </a:moveTo>
                <a:lnTo>
                  <a:pt x="15903" y="0"/>
                </a:ln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54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12578</TotalTime>
  <Words>3783</Words>
  <Application>Microsoft Office PowerPoint</Application>
  <PresentationFormat>화면 슬라이드 쇼(4:3)</PresentationFormat>
  <Paragraphs>1276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84" baseType="lpstr">
      <vt:lpstr>HY나무L</vt:lpstr>
      <vt:lpstr>HY나무M</vt:lpstr>
      <vt:lpstr>SourceCodePro-Regular</vt:lpstr>
      <vt:lpstr>YDVYGOStd11</vt:lpstr>
      <vt:lpstr>궁서체</vt:lpstr>
      <vt:lpstr>맑은 고딕</vt:lpstr>
      <vt:lpstr>휴먼모음T</vt:lpstr>
      <vt:lpstr>휴먼편지체</vt:lpstr>
      <vt:lpstr>Arial</vt:lpstr>
      <vt:lpstr>Consolas</vt:lpstr>
      <vt:lpstr>Courier New</vt:lpstr>
      <vt:lpstr>Forte</vt:lpstr>
      <vt:lpstr>Georgia</vt:lpstr>
      <vt:lpstr>Jokerman</vt:lpstr>
      <vt:lpstr>Lucida Console</vt:lpstr>
      <vt:lpstr>Times New Roman</vt:lpstr>
      <vt:lpstr>Verdana</vt:lpstr>
      <vt:lpstr>Wingdings</vt:lpstr>
      <vt:lpstr>Wingdings 2</vt:lpstr>
      <vt:lpstr>가을</vt:lpstr>
      <vt:lpstr>PowerPoint 프레젠테이션</vt:lpstr>
      <vt:lpstr>강의 목표</vt:lpstr>
      <vt:lpstr>CSS3 스타일 시트</vt:lpstr>
      <vt:lpstr>예제 4–1 HTML 태그로만 작성한 웹 페이지</vt:lpstr>
      <vt:lpstr>예제 4–2 CSS3 스타일 시트로 꾸민 웹 페이지</vt:lpstr>
      <vt:lpstr>CSS3 스타일 시트 구성</vt:lpstr>
      <vt:lpstr>HTML문서에 CSS3 스타일 시트 만들기</vt:lpstr>
      <vt:lpstr>&lt;style&gt; 태그에 스타일 시트 만들기</vt:lpstr>
      <vt:lpstr>예제 4-3 &lt;style&gt; 태그로 스타일 시트 만들기</vt:lpstr>
      <vt:lpstr>style 속성에 스타일 시트 만들기</vt:lpstr>
      <vt:lpstr>예제 4–4 style 속성에 스타일 시트 만들기</vt:lpstr>
      <vt:lpstr>외부 스타일 시트 파일 불러오기</vt:lpstr>
      <vt:lpstr>예제 4-5 &lt;link&gt; 태그로 CSS3 파일 불러오기</vt:lpstr>
      <vt:lpstr>예제 4-6 @import로 CSS3 파일 불러오기</vt:lpstr>
      <vt:lpstr>CSS3 규칙 – 스타일 상속</vt:lpstr>
      <vt:lpstr>예제 4–7 부모 스타일 상속</vt:lpstr>
      <vt:lpstr>CSS3 규칙 – 스타일 합치기와 오버라이딩</vt:lpstr>
      <vt:lpstr>예제 4–8 여러 스타일 시트가 중첩되는 경우</vt:lpstr>
      <vt:lpstr>셀렉터</vt:lpstr>
      <vt:lpstr>셀렉터 설명을 위한 샘플 HTML 페이지</vt:lpstr>
      <vt:lpstr>태그 이름 셀렉터</vt:lpstr>
      <vt:lpstr>class 셀렉터</vt:lpstr>
      <vt:lpstr>id 셀렉터</vt:lpstr>
      <vt:lpstr>id 셀렉터와 class 셀렉터 비교</vt:lpstr>
      <vt:lpstr>셀렉터 조합하기</vt:lpstr>
      <vt:lpstr>자식 셀렉터와 자손 셀렉터</vt:lpstr>
      <vt:lpstr>전체 셀렉터와 속성 셀렉터</vt:lpstr>
      <vt:lpstr>가상 클래스(pseudo-class) 셀렉터</vt:lpstr>
      <vt:lpstr>:firstletter와 :hover의 사용 사례</vt:lpstr>
      <vt:lpstr>예제 4-9 셀렉터 활용</vt:lpstr>
      <vt:lpstr>CSS3에서 색 표현</vt:lpstr>
      <vt:lpstr>CSS3의 표준 색 이름과 코드 중 일부(총 140개)</vt:lpstr>
      <vt:lpstr>색 관련 프로퍼티</vt:lpstr>
      <vt:lpstr>예제 4–10 색 활용</vt:lpstr>
      <vt:lpstr>텍스트</vt:lpstr>
      <vt:lpstr>예제 4-11 텍스트 꾸미기</vt:lpstr>
      <vt:lpstr>CSS3의 표준 단위</vt:lpstr>
      <vt:lpstr>폰트</vt:lpstr>
      <vt:lpstr>폰트 제어 CSS3 프로퍼티</vt:lpstr>
      <vt:lpstr>단축 프로퍼티, font </vt:lpstr>
      <vt:lpstr>예제 4–12 CSS3 폰트 활용</vt:lpstr>
      <vt:lpstr>CSS3의 박스 모델</vt:lpstr>
      <vt:lpstr>박스 모델의 구성</vt:lpstr>
      <vt:lpstr>박스 모델을 구성하는 CSS3 프로퍼티</vt:lpstr>
      <vt:lpstr>박스 크기 - &lt;div&gt; 태그의 박스 모델 사례</vt:lpstr>
      <vt:lpstr>예제 4-13 &lt;div&gt;의 박스 모델 보이기</vt:lpstr>
      <vt:lpstr>박스 모델의 색, 테두리, 단축프로퍼티</vt:lpstr>
      <vt:lpstr>예제 4-14 박스 모델 활용</vt:lpstr>
      <vt:lpstr>예제 4–15 다양한 테두리 선 스타일</vt:lpstr>
      <vt:lpstr>둥근 모서리 테두리 만들기 - border-radius</vt:lpstr>
      <vt:lpstr>예제 4–16 다양한 둥근 모서리 테두리</vt:lpstr>
      <vt:lpstr>이미지 테두리 만들기 - border-image</vt:lpstr>
      <vt:lpstr>PowerPoint 프레젠테이션</vt:lpstr>
      <vt:lpstr>예제 4–17 이미지 테두리 만들기</vt:lpstr>
      <vt:lpstr>배경 다루기</vt:lpstr>
      <vt:lpstr>PowerPoint 프레젠테이션</vt:lpstr>
      <vt:lpstr>background 단축 프로퍼티</vt:lpstr>
      <vt:lpstr>예제 4–18 &lt;div&gt; 박스에 배경 꾸미기</vt:lpstr>
      <vt:lpstr>텍스트 그림자, text-shadow</vt:lpstr>
      <vt:lpstr>예제 4–19 text-shadow로 텍스트 그림자 만들기</vt:lpstr>
      <vt:lpstr>박스 그림자, box-shadow</vt:lpstr>
      <vt:lpstr>예제 4–20 box-shadow로 박스 그림자 만들기</vt:lpstr>
      <vt:lpstr>마우스 커서 제어, cursor</vt:lpstr>
      <vt:lpstr>예제 4–21 마우스 커서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489</cp:revision>
  <dcterms:created xsi:type="dcterms:W3CDTF">2011-08-27T14:53:28Z</dcterms:created>
  <dcterms:modified xsi:type="dcterms:W3CDTF">2019-08-21T13:49:58Z</dcterms:modified>
</cp:coreProperties>
</file>